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handoutMasterIdLst>
    <p:handoutMasterId r:id="rId30"/>
  </p:handoutMasterIdLst>
  <p:sldIdLst>
    <p:sldId id="5873" r:id="rId2"/>
    <p:sldId id="5850" r:id="rId3"/>
    <p:sldId id="5766" r:id="rId4"/>
    <p:sldId id="5842" r:id="rId5"/>
    <p:sldId id="5843" r:id="rId6"/>
    <p:sldId id="5844" r:id="rId7"/>
    <p:sldId id="604" r:id="rId8"/>
    <p:sldId id="606" r:id="rId9"/>
    <p:sldId id="607" r:id="rId10"/>
    <p:sldId id="5853" r:id="rId11"/>
    <p:sldId id="5881" r:id="rId12"/>
    <p:sldId id="5880" r:id="rId13"/>
    <p:sldId id="5865" r:id="rId14"/>
    <p:sldId id="5874" r:id="rId15"/>
    <p:sldId id="5875" r:id="rId16"/>
    <p:sldId id="5879" r:id="rId17"/>
    <p:sldId id="5876" r:id="rId18"/>
    <p:sldId id="5877" r:id="rId19"/>
    <p:sldId id="5882" r:id="rId20"/>
    <p:sldId id="5883" r:id="rId21"/>
    <p:sldId id="5886" r:id="rId22"/>
    <p:sldId id="5793" r:id="rId23"/>
    <p:sldId id="5796" r:id="rId24"/>
    <p:sldId id="5794" r:id="rId25"/>
    <p:sldId id="594" r:id="rId26"/>
    <p:sldId id="5792" r:id="rId27"/>
    <p:sldId id="5719" r:id="rId28"/>
  </p:sldIdLst>
  <p:sldSz cx="12192000" cy="6858000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no Lara, Karim" initials="LLK" lastIdx="44" clrIdx="0">
    <p:extLst>
      <p:ext uri="{19B8F6BF-5375-455C-9EA6-DF929625EA0E}">
        <p15:presenceInfo xmlns:p15="http://schemas.microsoft.com/office/powerpoint/2012/main" userId="S-1-5-21-1917429353-2879448487-1527431210-20727" providerId="AD"/>
      </p:ext>
    </p:extLst>
  </p:cmAuthor>
  <p:cmAuthor id="2" name="Cosquillo Lavado, Sofia Gabriela" initials="CLSG" lastIdx="2" clrIdx="1">
    <p:extLst>
      <p:ext uri="{19B8F6BF-5375-455C-9EA6-DF929625EA0E}">
        <p15:presenceInfo xmlns:p15="http://schemas.microsoft.com/office/powerpoint/2012/main" userId="S-1-5-21-1917429353-2879448487-1527431210-40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3-20T16:02:12.378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367A-D6D4-48CF-822D-FE77539C57D5}" type="datetimeFigureOut">
              <a:rPr lang="es-ES" smtClean="0"/>
              <a:t>20/03/2024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3201-763E-4A78-95D4-802777C2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41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5E795-8AC2-6A42-8EC7-BA9ADADDAC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1A2D-9070-8B4D-82B7-0C3C635559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F80A424-272E-368B-2B93-03BCD3A23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04802E4-425B-D6B0-B38B-11CED62A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4B07-62F9-47BF-B15C-C610497339E6}" type="datetimeFigureOut">
              <a:rPr lang="es-ES" smtClean="0"/>
              <a:t>20/03/2024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AC81-0BCF-4A88-91DD-6D952CB325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41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5.mineco.gob.pe/siga/catalogo/Busqueda/BuscarItem.asp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5.mineco.gob.pe/siga/catalogo/Busqueda/BuscarItem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5.mineco.gob.pe/siga/catalogo/Busqueda/BuscarItem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5.mineco.gob.pe/siga/catalogo/Busqueda/BuscarItem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452787-E7C1-0A2C-019A-A5FEBA277BE2}"/>
              </a:ext>
            </a:extLst>
          </p:cNvPr>
          <p:cNvSpPr txBox="1"/>
          <p:nvPr/>
        </p:nvSpPr>
        <p:spPr>
          <a:xfrm>
            <a:off x="2929632" y="2618912"/>
            <a:ext cx="5974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CATALOGO DE BIENES, SERVICIOS Y OBRAS.</a:t>
            </a:r>
          </a:p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DGA</a:t>
            </a:r>
          </a:p>
          <a:p>
            <a:pPr algn="ctr"/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328608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 Título">
            <a:extLst>
              <a:ext uri="{FF2B5EF4-FFF2-40B4-BE49-F238E27FC236}">
                <a16:creationId xmlns:a16="http://schemas.microsoft.com/office/drawing/2014/main" id="{D51442AF-435C-E94B-9535-F33E59088DA1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¿</a:t>
            </a:r>
            <a:r>
              <a:rPr lang="es-ES" sz="2600" dirty="0">
                <a:solidFill>
                  <a:srgbClr val="C00000"/>
                </a:solidFill>
                <a:latin typeface="+mn-lt"/>
              </a:rPr>
              <a:t>Cómo hacer una consulta web en el CBSO</a:t>
            </a:r>
            <a:r>
              <a:rPr lang="es-PE" sz="2600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E237223D-AE40-09D5-8055-F7AA341E0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890" y="1210760"/>
            <a:ext cx="6382817" cy="4780535"/>
          </a:xfrm>
          <a:prstGeom prst="rect">
            <a:avLst/>
          </a:prstGeom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004E54CD-E9C1-967B-B8AC-483E8DD062AC}"/>
              </a:ext>
            </a:extLst>
          </p:cNvPr>
          <p:cNvSpPr/>
          <p:nvPr/>
        </p:nvSpPr>
        <p:spPr>
          <a:xfrm>
            <a:off x="2327428" y="6072841"/>
            <a:ext cx="723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hlinkClick r:id="rId3"/>
              </a:rPr>
              <a:t>https://apps5.mineco.gob.pe/siga/catalogo/Busqueda/BuscarItem.aspx</a:t>
            </a:r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40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 Título">
            <a:extLst>
              <a:ext uri="{FF2B5EF4-FFF2-40B4-BE49-F238E27FC236}">
                <a16:creationId xmlns:a16="http://schemas.microsoft.com/office/drawing/2014/main" id="{D51442AF-435C-E94B-9535-F33E59088DA1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Ejemplo del grupo 76: </a:t>
            </a:r>
            <a:r>
              <a:rPr lang="es-ES" sz="2600" dirty="0" err="1">
                <a:solidFill>
                  <a:srgbClr val="C00000"/>
                </a:solidFill>
                <a:latin typeface="+mn-lt"/>
              </a:rPr>
              <a:t>Proces</a:t>
            </a:r>
            <a:r>
              <a:rPr lang="es-ES" sz="2600" dirty="0">
                <a:solidFill>
                  <a:srgbClr val="C00000"/>
                </a:solidFill>
                <a:latin typeface="+mn-lt"/>
              </a:rPr>
              <a:t>. </a:t>
            </a:r>
            <a:r>
              <a:rPr lang="es-ES" sz="2600" dirty="0" err="1">
                <a:solidFill>
                  <a:srgbClr val="C00000"/>
                </a:solidFill>
                <a:latin typeface="+mn-lt"/>
              </a:rPr>
              <a:t>Autom</a:t>
            </a:r>
            <a:r>
              <a:rPr lang="es-ES" sz="2600" dirty="0">
                <a:solidFill>
                  <a:srgbClr val="C00000"/>
                </a:solidFill>
                <a:latin typeface="+mn-lt"/>
              </a:rPr>
              <a:t>. de Datos: </a:t>
            </a:r>
            <a:r>
              <a:rPr lang="es-ES" sz="2600" dirty="0" err="1">
                <a:solidFill>
                  <a:srgbClr val="C00000"/>
                </a:solidFill>
                <a:latin typeface="+mn-lt"/>
              </a:rPr>
              <a:t>Rptos</a:t>
            </a:r>
            <a:r>
              <a:rPr lang="es-ES" sz="2600" dirty="0">
                <a:solidFill>
                  <a:srgbClr val="C00000"/>
                </a:solidFill>
                <a:latin typeface="+mn-lt"/>
              </a:rPr>
              <a:t>, accesorios y materiales</a:t>
            </a:r>
          </a:p>
        </p:txBody>
      </p:sp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">
            <a:extLst>
              <a:ext uri="{FF2B5EF4-FFF2-40B4-BE49-F238E27FC236}">
                <a16:creationId xmlns:a16="http://schemas.microsoft.com/office/drawing/2014/main" id="{1E40B712-473A-E28B-D99C-57C855312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7" r="1113" b="36291"/>
          <a:stretch/>
        </p:blipFill>
        <p:spPr>
          <a:xfrm>
            <a:off x="576776" y="1603667"/>
            <a:ext cx="11000936" cy="4251727"/>
          </a:xfrm>
          <a:prstGeom prst="rect">
            <a:avLst/>
          </a:prstGeom>
        </p:spPr>
      </p:pic>
      <p:sp>
        <p:nvSpPr>
          <p:cNvPr id="13" name="Rectángulo 2">
            <a:extLst>
              <a:ext uri="{FF2B5EF4-FFF2-40B4-BE49-F238E27FC236}">
                <a16:creationId xmlns:a16="http://schemas.microsoft.com/office/drawing/2014/main" id="{93BEFA45-7FF7-A69A-AAB3-5E80F1106D89}"/>
              </a:ext>
            </a:extLst>
          </p:cNvPr>
          <p:cNvSpPr/>
          <p:nvPr/>
        </p:nvSpPr>
        <p:spPr>
          <a:xfrm>
            <a:off x="10419016" y="2332233"/>
            <a:ext cx="1158696" cy="399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Rectángulo 5">
            <a:extLst>
              <a:ext uri="{FF2B5EF4-FFF2-40B4-BE49-F238E27FC236}">
                <a16:creationId xmlns:a16="http://schemas.microsoft.com/office/drawing/2014/main" id="{AA09C10F-7D6E-8A4F-BF5F-A1C18B443F4F}"/>
              </a:ext>
            </a:extLst>
          </p:cNvPr>
          <p:cNvSpPr/>
          <p:nvPr/>
        </p:nvSpPr>
        <p:spPr>
          <a:xfrm>
            <a:off x="1037607" y="2156331"/>
            <a:ext cx="748991" cy="3994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Rectángulo 6">
            <a:extLst>
              <a:ext uri="{FF2B5EF4-FFF2-40B4-BE49-F238E27FC236}">
                <a16:creationId xmlns:a16="http://schemas.microsoft.com/office/drawing/2014/main" id="{FC3BBD0B-9B80-14A5-5D4B-8CD6BF88540B}"/>
              </a:ext>
            </a:extLst>
          </p:cNvPr>
          <p:cNvSpPr/>
          <p:nvPr/>
        </p:nvSpPr>
        <p:spPr>
          <a:xfrm>
            <a:off x="492370" y="3333482"/>
            <a:ext cx="2020699" cy="1320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87EF4E54-B4D7-E917-9DCE-EF3D149A20B4}"/>
              </a:ext>
            </a:extLst>
          </p:cNvPr>
          <p:cNvSpPr txBox="1"/>
          <p:nvPr/>
        </p:nvSpPr>
        <p:spPr>
          <a:xfrm>
            <a:off x="10816805" y="2723829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2</a:t>
            </a:r>
          </a:p>
        </p:txBody>
      </p:sp>
      <p:sp>
        <p:nvSpPr>
          <p:cNvPr id="17" name="CuadroTexto 11">
            <a:extLst>
              <a:ext uri="{FF2B5EF4-FFF2-40B4-BE49-F238E27FC236}">
                <a16:creationId xmlns:a16="http://schemas.microsoft.com/office/drawing/2014/main" id="{21D344E4-451E-BAD8-CB1C-26F84D70F53E}"/>
              </a:ext>
            </a:extLst>
          </p:cNvPr>
          <p:cNvSpPr txBox="1"/>
          <p:nvPr/>
        </p:nvSpPr>
        <p:spPr>
          <a:xfrm>
            <a:off x="1859465" y="2134412"/>
            <a:ext cx="381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1</a:t>
            </a: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1C882E91-EDC0-7F40-D7F3-0307988BF152}"/>
              </a:ext>
            </a:extLst>
          </p:cNvPr>
          <p:cNvSpPr txBox="1"/>
          <p:nvPr/>
        </p:nvSpPr>
        <p:spPr>
          <a:xfrm>
            <a:off x="1316081" y="4726497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3</a:t>
            </a:r>
          </a:p>
        </p:txBody>
      </p:sp>
      <p:sp>
        <p:nvSpPr>
          <p:cNvPr id="19" name="Rectángulo 13">
            <a:extLst>
              <a:ext uri="{FF2B5EF4-FFF2-40B4-BE49-F238E27FC236}">
                <a16:creationId xmlns:a16="http://schemas.microsoft.com/office/drawing/2014/main" id="{32DEEBDC-9F10-47DD-61A1-9DAAE1668A39}"/>
              </a:ext>
            </a:extLst>
          </p:cNvPr>
          <p:cNvSpPr/>
          <p:nvPr/>
        </p:nvSpPr>
        <p:spPr>
          <a:xfrm>
            <a:off x="1617719" y="3020421"/>
            <a:ext cx="881282" cy="284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26B4692-3B97-B591-03A8-F05329B6A0FA}"/>
              </a:ext>
            </a:extLst>
          </p:cNvPr>
          <p:cNvSpPr txBox="1"/>
          <p:nvPr/>
        </p:nvSpPr>
        <p:spPr>
          <a:xfrm>
            <a:off x="2519412" y="2964149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117BEC2-69F3-3BCE-6FB9-67CB33B5C55A}"/>
              </a:ext>
            </a:extLst>
          </p:cNvPr>
          <p:cNvSpPr/>
          <p:nvPr/>
        </p:nvSpPr>
        <p:spPr>
          <a:xfrm>
            <a:off x="2327428" y="6072841"/>
            <a:ext cx="723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hlinkClick r:id="rId3"/>
              </a:rPr>
              <a:t>https://apps5.mineco.gob.pe/siga/catalogo/Busqueda/BuscarItem.aspx</a:t>
            </a:r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64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184129-2C34-A73B-C457-3BB96248DB28}"/>
              </a:ext>
            </a:extLst>
          </p:cNvPr>
          <p:cNvSpPr txBox="1"/>
          <p:nvPr/>
        </p:nvSpPr>
        <p:spPr>
          <a:xfrm>
            <a:off x="1218459" y="2939378"/>
            <a:ext cx="828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dirty="0"/>
              <a:t> https://apps5.mineco.gob.pe/siga/catalogo/Busqueda/BuscarItem.aspx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A98218-16FF-F328-3745-DBC8DD0B2B7D}"/>
              </a:ext>
            </a:extLst>
          </p:cNvPr>
          <p:cNvSpPr/>
          <p:nvPr/>
        </p:nvSpPr>
        <p:spPr>
          <a:xfrm>
            <a:off x="1748902" y="1953088"/>
            <a:ext cx="2201662" cy="4350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IMPORTANTE</a:t>
            </a:r>
          </a:p>
          <a:p>
            <a:pPr algn="ctr"/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68183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7F81FC-D0EC-43F6-68D0-34889F5CD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6" r="59442" b="17605"/>
          <a:stretch/>
        </p:blipFill>
        <p:spPr>
          <a:xfrm>
            <a:off x="870012" y="1526959"/>
            <a:ext cx="4944862" cy="30361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BEBE883-2F2E-446B-B911-3C22F599C359}"/>
              </a:ext>
            </a:extLst>
          </p:cNvPr>
          <p:cNvCxnSpPr>
            <a:cxnSpLocks/>
          </p:cNvCxnSpPr>
          <p:nvPr/>
        </p:nvCxnSpPr>
        <p:spPr>
          <a:xfrm flipV="1">
            <a:off x="4403324" y="2982897"/>
            <a:ext cx="2689934" cy="110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E3F4637-E17A-999E-2AB6-016D3444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983" y="2224689"/>
            <a:ext cx="2143125" cy="2143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7017EA-59A7-7FFA-2E6E-617EADCE98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02" t="31099" r="59442" b="59535"/>
          <a:stretch/>
        </p:blipFill>
        <p:spPr>
          <a:xfrm>
            <a:off x="6089657" y="1123856"/>
            <a:ext cx="5756843" cy="12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5BFF46-4B45-F007-BD2E-C16B6090F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" t="34357" r="45024" b="23765"/>
          <a:stretch/>
        </p:blipFill>
        <p:spPr>
          <a:xfrm>
            <a:off x="345804" y="1131901"/>
            <a:ext cx="5743853" cy="2445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EE164C-1B45-EE98-AA99-91445C92A0B3}"/>
              </a:ext>
            </a:extLst>
          </p:cNvPr>
          <p:cNvSpPr/>
          <p:nvPr/>
        </p:nvSpPr>
        <p:spPr>
          <a:xfrm>
            <a:off x="7439487" y="1429305"/>
            <a:ext cx="2530136" cy="1029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r>
              <a:rPr lang="es-ES" dirty="0"/>
              <a:t>Utilizar los atributos indicados en el formato Excel.</a:t>
            </a:r>
          </a:p>
          <a:p>
            <a:pPr algn="ctr"/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CC6C1C-9F90-8E8C-F66A-F3672E8CC296}"/>
              </a:ext>
            </a:extLst>
          </p:cNvPr>
          <p:cNvSpPr txBox="1"/>
          <p:nvPr/>
        </p:nvSpPr>
        <p:spPr>
          <a:xfrm>
            <a:off x="6647156" y="2782669"/>
            <a:ext cx="490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hlinkClick r:id="rId3"/>
              </a:rPr>
              <a:t>https://apps5.mineco.gob.pe/siga/catalogo/Busqueda/BuscarItem.aspx</a:t>
            </a:r>
            <a:r>
              <a:rPr lang="es-PE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27D26B-9A9E-3686-13BA-FDE665E9E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1" t="57221" r="37087" b="6327"/>
          <a:stretch/>
        </p:blipFill>
        <p:spPr>
          <a:xfrm>
            <a:off x="2370337" y="3752556"/>
            <a:ext cx="5743853" cy="23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9A5A8E-701F-A024-3AFD-85BE647CC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" t="36779" r="61626" b="13010"/>
          <a:stretch/>
        </p:blipFill>
        <p:spPr>
          <a:xfrm>
            <a:off x="941033" y="1198485"/>
            <a:ext cx="4963218" cy="2973989"/>
          </a:xfrm>
          <a:prstGeom prst="rect">
            <a:avLst/>
          </a:prstGeom>
        </p:spPr>
      </p:pic>
      <p:sp>
        <p:nvSpPr>
          <p:cNvPr id="4" name="Cerrar llave 3">
            <a:extLst>
              <a:ext uri="{FF2B5EF4-FFF2-40B4-BE49-F238E27FC236}">
                <a16:creationId xmlns:a16="http://schemas.microsoft.com/office/drawing/2014/main" id="{7D0AEBDE-38C9-A4DE-413C-9144046A0FCB}"/>
              </a:ext>
            </a:extLst>
          </p:cNvPr>
          <p:cNvSpPr/>
          <p:nvPr/>
        </p:nvSpPr>
        <p:spPr>
          <a:xfrm>
            <a:off x="5535828" y="3240757"/>
            <a:ext cx="736846" cy="33069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90F27E49-3F0C-3663-D5AC-83203C70CF6F}"/>
              </a:ext>
            </a:extLst>
          </p:cNvPr>
          <p:cNvSpPr/>
          <p:nvPr/>
        </p:nvSpPr>
        <p:spPr>
          <a:xfrm rot="5400000">
            <a:off x="3506804" y="2924443"/>
            <a:ext cx="385546" cy="2662725"/>
          </a:xfrm>
          <a:prstGeom prst="rightBrace">
            <a:avLst>
              <a:gd name="adj1" fmla="val 0"/>
              <a:gd name="adj2" fmla="val 392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6441EFC-A13C-AB7A-6800-82EFACB32D7F}"/>
              </a:ext>
            </a:extLst>
          </p:cNvPr>
          <p:cNvSpPr/>
          <p:nvPr/>
        </p:nvSpPr>
        <p:spPr>
          <a:xfrm>
            <a:off x="6272674" y="2999953"/>
            <a:ext cx="1935332" cy="481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Los ítems existen.</a:t>
            </a:r>
          </a:p>
          <a:p>
            <a:pPr algn="ctr"/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99E215-AF3C-E699-E3E8-AA8DE0A50343}"/>
              </a:ext>
            </a:extLst>
          </p:cNvPr>
          <p:cNvSpPr txBox="1"/>
          <p:nvPr/>
        </p:nvSpPr>
        <p:spPr>
          <a:xfrm>
            <a:off x="6876355" y="1255582"/>
            <a:ext cx="50729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dirty="0">
                <a:highlight>
                  <a:srgbClr val="FFFF00"/>
                </a:highlight>
              </a:rPr>
              <a:t>030200050483</a:t>
            </a:r>
            <a:r>
              <a:rPr lang="es-PE" dirty="0"/>
              <a:t>: PLANCHA DE ACERO CON ALUZINC 0.30 mm X 1.06 m X 3.26 m</a:t>
            </a:r>
          </a:p>
          <a:p>
            <a:endParaRPr lang="es-PE" dirty="0"/>
          </a:p>
          <a:p>
            <a:r>
              <a:rPr lang="es-ES" dirty="0">
                <a:highlight>
                  <a:srgbClr val="FFFF00"/>
                </a:highlight>
              </a:rPr>
              <a:t>030200050482</a:t>
            </a:r>
            <a:r>
              <a:rPr lang="es-ES" dirty="0"/>
              <a:t>: PLANCHA DE ACERO CON ALUZINC 0.30 mm X 1.06 m X 3.75 m</a:t>
            </a:r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E79BC1-436E-8014-AD3E-CC11A91C5918}"/>
              </a:ext>
            </a:extLst>
          </p:cNvPr>
          <p:cNvSpPr/>
          <p:nvPr/>
        </p:nvSpPr>
        <p:spPr>
          <a:xfrm>
            <a:off x="941033" y="4744324"/>
            <a:ext cx="5992427" cy="1305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Ejemplos: </a:t>
            </a:r>
          </a:p>
          <a:p>
            <a:pPr algn="ctr"/>
            <a:r>
              <a:rPr lang="es-PE" dirty="0"/>
              <a:t>RIEL DE ACERO GALVANIZADO 2 mm X 41 mm X 41 mm X 3 m</a:t>
            </a:r>
          </a:p>
          <a:p>
            <a:pPr algn="ctr"/>
            <a:r>
              <a:rPr lang="es-PE" dirty="0"/>
              <a:t>RIEL DE ACERO GALVANIZADO 25 mm X 65 mm X 45 cm X 3 m</a:t>
            </a:r>
          </a:p>
          <a:p>
            <a:pPr algn="ctr"/>
            <a:r>
              <a:rPr lang="es-PE" dirty="0"/>
              <a:t>RIEL DE ACERO GALVANIZADO 25 mm X 90 mm X 90 cm X 6 m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3AAF24D-A9C0-EAAE-C67B-AE717FDCC6FF}"/>
              </a:ext>
            </a:extLst>
          </p:cNvPr>
          <p:cNvSpPr/>
          <p:nvPr/>
        </p:nvSpPr>
        <p:spPr>
          <a:xfrm>
            <a:off x="4619748" y="3571450"/>
            <a:ext cx="411192" cy="2233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F2DEF20-B484-4D93-7CC1-27FD84A80417}"/>
              </a:ext>
            </a:extLst>
          </p:cNvPr>
          <p:cNvSpPr/>
          <p:nvPr/>
        </p:nvSpPr>
        <p:spPr>
          <a:xfrm>
            <a:off x="4619748" y="3839724"/>
            <a:ext cx="411192" cy="2233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841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3DE7DB-AA0F-2A48-E5BA-6DB7BB5CD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t="35434" r="60534" b="10339"/>
          <a:stretch/>
        </p:blipFill>
        <p:spPr>
          <a:xfrm>
            <a:off x="532659" y="1340527"/>
            <a:ext cx="4580879" cy="35777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27EC1-8AFB-0CB8-4588-4203C2ADA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7" t="12534" r="33956" b="11486"/>
          <a:stretch/>
        </p:blipFill>
        <p:spPr>
          <a:xfrm>
            <a:off x="5551504" y="1201729"/>
            <a:ext cx="6107837" cy="49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3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252C7-84B4-A5B7-3467-D41AF5A8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t="35569" r="14078" b="9532"/>
          <a:stretch/>
        </p:blipFill>
        <p:spPr>
          <a:xfrm>
            <a:off x="1009095" y="1367162"/>
            <a:ext cx="10173810" cy="36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>
            <a:extLst>
              <a:ext uri="{FF2B5EF4-FFF2-40B4-BE49-F238E27FC236}">
                <a16:creationId xmlns:a16="http://schemas.microsoft.com/office/drawing/2014/main" id="{29FF6F62-3942-F0CF-29BF-5F42CF1B87F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buscar repuestos y accesorios en el CBSO?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5F2BC4-F1E5-76CE-BF64-02AB074C3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" t="36377" r="10582" b="13972"/>
          <a:stretch/>
        </p:blipFill>
        <p:spPr>
          <a:xfrm>
            <a:off x="523783" y="1313895"/>
            <a:ext cx="10750859" cy="32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8D817F-7718-9179-891C-9F38158A294F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5. ¿Cómo solicitar la creación de ítems de servicios?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A7CC04-87FC-D7BD-0E79-DC235B5814D1}"/>
              </a:ext>
            </a:extLst>
          </p:cNvPr>
          <p:cNvSpPr/>
          <p:nvPr/>
        </p:nvSpPr>
        <p:spPr>
          <a:xfrm>
            <a:off x="4634144" y="1606859"/>
            <a:ext cx="1873189" cy="1065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Actividad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B7CA93-F3DB-B277-3141-B68B6D3F9B57}"/>
              </a:ext>
            </a:extLst>
          </p:cNvPr>
          <p:cNvSpPr/>
          <p:nvPr/>
        </p:nvSpPr>
        <p:spPr>
          <a:xfrm>
            <a:off x="4634144" y="3429000"/>
            <a:ext cx="1873189" cy="1065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Producto</a:t>
            </a:r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A0D4DB-1616-BEB9-9AC4-C14FFEAB1C34}"/>
              </a:ext>
            </a:extLst>
          </p:cNvPr>
          <p:cNvSpPr/>
          <p:nvPr/>
        </p:nvSpPr>
        <p:spPr>
          <a:xfrm>
            <a:off x="1484051" y="2640933"/>
            <a:ext cx="1873189" cy="1065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Servicio</a:t>
            </a:r>
            <a:endParaRPr lang="es-PE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84D90FB-1C24-63AE-81C4-1217C9783B4D}"/>
              </a:ext>
            </a:extLst>
          </p:cNvPr>
          <p:cNvCxnSpPr>
            <a:endCxn id="3" idx="1"/>
          </p:cNvCxnSpPr>
          <p:nvPr/>
        </p:nvCxnSpPr>
        <p:spPr>
          <a:xfrm flipV="1">
            <a:off x="3586579" y="2139519"/>
            <a:ext cx="1047565" cy="896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27A519B-2503-86E2-FB63-086683176A83}"/>
              </a:ext>
            </a:extLst>
          </p:cNvPr>
          <p:cNvCxnSpPr/>
          <p:nvPr/>
        </p:nvCxnSpPr>
        <p:spPr>
          <a:xfrm>
            <a:off x="3586579" y="3249227"/>
            <a:ext cx="941033" cy="712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0E15CCF-7179-F34D-8D3B-7E5719B8610D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Contenido</a:t>
            </a:r>
          </a:p>
        </p:txBody>
      </p:sp>
      <p:cxnSp>
        <p:nvCxnSpPr>
          <p:cNvPr id="7" name="Conector recto 11">
            <a:extLst>
              <a:ext uri="{FF2B5EF4-FFF2-40B4-BE49-F238E27FC236}">
                <a16:creationId xmlns:a16="http://schemas.microsoft.com/office/drawing/2014/main" id="{2D59CA25-531C-BC42-BA5B-10BC3276743D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57">
            <a:extLst>
              <a:ext uri="{FF2B5EF4-FFF2-40B4-BE49-F238E27FC236}">
                <a16:creationId xmlns:a16="http://schemas.microsoft.com/office/drawing/2014/main" id="{4D3B9405-4513-924B-9F6C-EA53073A6A50}"/>
              </a:ext>
            </a:extLst>
          </p:cNvPr>
          <p:cNvSpPr/>
          <p:nvPr/>
        </p:nvSpPr>
        <p:spPr>
          <a:xfrm>
            <a:off x="2660014" y="2897034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1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9" name="Elipse 58">
            <a:extLst>
              <a:ext uri="{FF2B5EF4-FFF2-40B4-BE49-F238E27FC236}">
                <a16:creationId xmlns:a16="http://schemas.microsoft.com/office/drawing/2014/main" id="{C586F185-5FEF-124B-9C57-F638859B59FC}"/>
              </a:ext>
            </a:extLst>
          </p:cNvPr>
          <p:cNvSpPr/>
          <p:nvPr/>
        </p:nvSpPr>
        <p:spPr>
          <a:xfrm>
            <a:off x="2660014" y="3708184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3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CuadroTexto 61">
            <a:extLst>
              <a:ext uri="{FF2B5EF4-FFF2-40B4-BE49-F238E27FC236}">
                <a16:creationId xmlns:a16="http://schemas.microsoft.com/office/drawing/2014/main" id="{E9B91AC2-B5A4-684F-8DD4-E16E9A060F90}"/>
              </a:ext>
            </a:extLst>
          </p:cNvPr>
          <p:cNvSpPr txBox="1"/>
          <p:nvPr/>
        </p:nvSpPr>
        <p:spPr>
          <a:xfrm>
            <a:off x="3069127" y="2899446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Objetivo</a:t>
            </a:r>
            <a:endParaRPr lang="es-ES" dirty="0"/>
          </a:p>
        </p:txBody>
      </p:sp>
      <p:sp>
        <p:nvSpPr>
          <p:cNvPr id="12" name="CuadroTexto 62">
            <a:extLst>
              <a:ext uri="{FF2B5EF4-FFF2-40B4-BE49-F238E27FC236}">
                <a16:creationId xmlns:a16="http://schemas.microsoft.com/office/drawing/2014/main" id="{58471CD4-C67D-194F-B498-907CB4D8CFE9}"/>
              </a:ext>
            </a:extLst>
          </p:cNvPr>
          <p:cNvSpPr txBox="1"/>
          <p:nvPr/>
        </p:nvSpPr>
        <p:spPr>
          <a:xfrm>
            <a:off x="3096900" y="3692686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La Codificación en el CBSO</a:t>
            </a:r>
            <a:endParaRPr lang="es-ES" dirty="0"/>
          </a:p>
        </p:txBody>
      </p:sp>
      <p:sp>
        <p:nvSpPr>
          <p:cNvPr id="13" name="CuadroTexto 62">
            <a:extLst>
              <a:ext uri="{FF2B5EF4-FFF2-40B4-BE49-F238E27FC236}">
                <a16:creationId xmlns:a16="http://schemas.microsoft.com/office/drawing/2014/main" id="{07897FAD-3029-4040-A1B4-86EDD54A4530}"/>
              </a:ext>
            </a:extLst>
          </p:cNvPr>
          <p:cNvSpPr txBox="1"/>
          <p:nvPr/>
        </p:nvSpPr>
        <p:spPr>
          <a:xfrm>
            <a:off x="3069127" y="4887729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¿Cómo hacer la consulta web en el CBSO?</a:t>
            </a:r>
            <a:endParaRPr lang="es-ES" dirty="0"/>
          </a:p>
        </p:txBody>
      </p:sp>
      <p:sp>
        <p:nvSpPr>
          <p:cNvPr id="14" name="CuadroTexto 62">
            <a:extLst>
              <a:ext uri="{FF2B5EF4-FFF2-40B4-BE49-F238E27FC236}">
                <a16:creationId xmlns:a16="http://schemas.microsoft.com/office/drawing/2014/main" id="{EA588439-60D0-B24A-8A79-EB1DB96B925F}"/>
              </a:ext>
            </a:extLst>
          </p:cNvPr>
          <p:cNvSpPr txBox="1"/>
          <p:nvPr/>
        </p:nvSpPr>
        <p:spPr>
          <a:xfrm>
            <a:off x="3096900" y="4428769"/>
            <a:ext cx="735994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¿Cómo buscar repuestos y accesorios en el CBSO?</a:t>
            </a:r>
            <a:endParaRPr lang="es-ES" dirty="0"/>
          </a:p>
        </p:txBody>
      </p:sp>
      <p:sp>
        <p:nvSpPr>
          <p:cNvPr id="15" name="Elipse 58">
            <a:extLst>
              <a:ext uri="{FF2B5EF4-FFF2-40B4-BE49-F238E27FC236}">
                <a16:creationId xmlns:a16="http://schemas.microsoft.com/office/drawing/2014/main" id="{534B8552-BEC0-B944-818F-D7459D4F4C40}"/>
              </a:ext>
            </a:extLst>
          </p:cNvPr>
          <p:cNvSpPr/>
          <p:nvPr/>
        </p:nvSpPr>
        <p:spPr>
          <a:xfrm>
            <a:off x="2662080" y="4128493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4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Elipse 58">
            <a:extLst>
              <a:ext uri="{FF2B5EF4-FFF2-40B4-BE49-F238E27FC236}">
                <a16:creationId xmlns:a16="http://schemas.microsoft.com/office/drawing/2014/main" id="{338494FA-35A0-B344-AE63-ECAE815D92FC}"/>
              </a:ext>
            </a:extLst>
          </p:cNvPr>
          <p:cNvSpPr/>
          <p:nvPr/>
        </p:nvSpPr>
        <p:spPr>
          <a:xfrm>
            <a:off x="2662010" y="4522441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67CF80E-B515-B443-B55A-17C3F5165ED8}"/>
              </a:ext>
            </a:extLst>
          </p:cNvPr>
          <p:cNvSpPr txBox="1">
            <a:spLocks/>
          </p:cNvSpPr>
          <p:nvPr/>
        </p:nvSpPr>
        <p:spPr>
          <a:xfrm>
            <a:off x="674509" y="2404021"/>
            <a:ext cx="10830295" cy="3599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+mn-lt"/>
              </a:rPr>
              <a:t>Catálogo</a:t>
            </a:r>
            <a:r>
              <a:rPr lang="en-US" sz="2000" b="1" dirty="0">
                <a:latin typeface="+mn-lt"/>
              </a:rPr>
              <a:t> de </a:t>
            </a:r>
            <a:r>
              <a:rPr lang="en-US" sz="2000" b="1" dirty="0" err="1">
                <a:latin typeface="+mn-lt"/>
              </a:rPr>
              <a:t>Bienes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Servicios</a:t>
            </a:r>
            <a:r>
              <a:rPr lang="en-US" sz="2000" b="1" dirty="0">
                <a:latin typeface="+mn-lt"/>
              </a:rPr>
              <a:t> y </a:t>
            </a:r>
            <a:r>
              <a:rPr lang="en-US" sz="2000" b="1" dirty="0" err="1">
                <a:latin typeface="+mn-lt"/>
              </a:rPr>
              <a:t>Obras</a:t>
            </a:r>
            <a:r>
              <a:rPr lang="en-US" sz="2000" b="1" dirty="0">
                <a:latin typeface="+mn-lt"/>
              </a:rPr>
              <a:t>. </a:t>
            </a:r>
            <a:r>
              <a:rPr lang="en-US" sz="2000" b="1" dirty="0" err="1">
                <a:latin typeface="+mn-lt"/>
              </a:rPr>
              <a:t>Repuestos</a:t>
            </a:r>
            <a:r>
              <a:rPr lang="en-US" sz="2000" b="1" dirty="0">
                <a:latin typeface="+mn-lt"/>
              </a:rPr>
              <a:t> y </a:t>
            </a:r>
            <a:r>
              <a:rPr lang="en-US" sz="2000" b="1" dirty="0" err="1">
                <a:latin typeface="+mn-lt"/>
              </a:rPr>
              <a:t>accesorios</a:t>
            </a:r>
            <a:endParaRPr lang="en-US" sz="2000" dirty="0">
              <a:latin typeface="+mn-lt"/>
            </a:endParaRPr>
          </a:p>
        </p:txBody>
      </p:sp>
      <p:sp>
        <p:nvSpPr>
          <p:cNvPr id="19" name="CuadroTexto 62">
            <a:extLst>
              <a:ext uri="{FF2B5EF4-FFF2-40B4-BE49-F238E27FC236}">
                <a16:creationId xmlns:a16="http://schemas.microsoft.com/office/drawing/2014/main" id="{3F29E39F-5213-C741-9955-3538D6DA1ADE}"/>
              </a:ext>
            </a:extLst>
          </p:cNvPr>
          <p:cNvSpPr txBox="1"/>
          <p:nvPr/>
        </p:nvSpPr>
        <p:spPr>
          <a:xfrm>
            <a:off x="3180154" y="5255659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Conclusiones</a:t>
            </a:r>
            <a:endParaRPr lang="es-ES" dirty="0"/>
          </a:p>
        </p:txBody>
      </p:sp>
      <p:sp>
        <p:nvSpPr>
          <p:cNvPr id="20" name="Elipse 58">
            <a:extLst>
              <a:ext uri="{FF2B5EF4-FFF2-40B4-BE49-F238E27FC236}">
                <a16:creationId xmlns:a16="http://schemas.microsoft.com/office/drawing/2014/main" id="{F95656C2-7078-4141-88F8-509D9C98F5BE}"/>
              </a:ext>
            </a:extLst>
          </p:cNvPr>
          <p:cNvSpPr/>
          <p:nvPr/>
        </p:nvSpPr>
        <p:spPr>
          <a:xfrm>
            <a:off x="2660014" y="5291991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7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7A147A-95BE-4A4D-9665-99C4B5824662}"/>
              </a:ext>
            </a:extLst>
          </p:cNvPr>
          <p:cNvSpPr/>
          <p:nvPr/>
        </p:nvSpPr>
        <p:spPr>
          <a:xfrm>
            <a:off x="5225141" y="1072599"/>
            <a:ext cx="1389413" cy="12587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E"/>
          </a:p>
        </p:txBody>
      </p:sp>
      <p:pic>
        <p:nvPicPr>
          <p:cNvPr id="24" name="Graphic 23" descr="Open book with solid fill">
            <a:extLst>
              <a:ext uri="{FF2B5EF4-FFF2-40B4-BE49-F238E27FC236}">
                <a16:creationId xmlns:a16="http://schemas.microsoft.com/office/drawing/2014/main" id="{DF2CF0DF-D806-6740-8805-A1DC01CE2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2648" y="1331600"/>
            <a:ext cx="914400" cy="914400"/>
          </a:xfrm>
          <a:prstGeom prst="rect">
            <a:avLst/>
          </a:prstGeom>
        </p:spPr>
      </p:pic>
      <p:sp>
        <p:nvSpPr>
          <p:cNvPr id="22" name="CuadroTexto 62">
            <a:extLst>
              <a:ext uri="{FF2B5EF4-FFF2-40B4-BE49-F238E27FC236}">
                <a16:creationId xmlns:a16="http://schemas.microsoft.com/office/drawing/2014/main" id="{36AB641A-7F5B-F645-A266-D378D4D6265A}"/>
              </a:ext>
            </a:extLst>
          </p:cNvPr>
          <p:cNvSpPr txBox="1"/>
          <p:nvPr/>
        </p:nvSpPr>
        <p:spPr>
          <a:xfrm>
            <a:off x="3084354" y="3278503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b="1" dirty="0"/>
              <a:t>¿Qué es el Catálogo de Bienes, Servicios y Obras (CBSO)?</a:t>
            </a:r>
            <a:endParaRPr lang="es-ES" dirty="0"/>
          </a:p>
        </p:txBody>
      </p:sp>
      <p:sp>
        <p:nvSpPr>
          <p:cNvPr id="23" name="Elipse 58">
            <a:extLst>
              <a:ext uri="{FF2B5EF4-FFF2-40B4-BE49-F238E27FC236}">
                <a16:creationId xmlns:a16="http://schemas.microsoft.com/office/drawing/2014/main" id="{EF22F52D-65A4-0649-ABC1-EDE39EDAF6D6}"/>
              </a:ext>
            </a:extLst>
          </p:cNvPr>
          <p:cNvSpPr/>
          <p:nvPr/>
        </p:nvSpPr>
        <p:spPr>
          <a:xfrm>
            <a:off x="2660014" y="3308664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2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6" name="Elipse 58">
            <a:extLst>
              <a:ext uri="{FF2B5EF4-FFF2-40B4-BE49-F238E27FC236}">
                <a16:creationId xmlns:a16="http://schemas.microsoft.com/office/drawing/2014/main" id="{0948FE8A-47BB-C840-9424-91E63DAA59C4}"/>
              </a:ext>
            </a:extLst>
          </p:cNvPr>
          <p:cNvSpPr/>
          <p:nvPr/>
        </p:nvSpPr>
        <p:spPr>
          <a:xfrm>
            <a:off x="2660014" y="4927882"/>
            <a:ext cx="324000" cy="3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6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3" name="CuadroTexto 62">
            <a:extLst>
              <a:ext uri="{FF2B5EF4-FFF2-40B4-BE49-F238E27FC236}">
                <a16:creationId xmlns:a16="http://schemas.microsoft.com/office/drawing/2014/main" id="{8E868063-DA6B-F052-E0B7-2CD753F15B77}"/>
              </a:ext>
            </a:extLst>
          </p:cNvPr>
          <p:cNvSpPr txBox="1"/>
          <p:nvPr/>
        </p:nvSpPr>
        <p:spPr>
          <a:xfrm>
            <a:off x="3096900" y="4032358"/>
            <a:ext cx="68688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pPr algn="just"/>
            <a:r>
              <a:rPr lang="es-PE" sz="1800" b="1" dirty="0"/>
              <a:t>Consideraciones en la descripción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56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75C0EB-1C92-8E4E-7790-27839E0620CF}"/>
              </a:ext>
            </a:extLst>
          </p:cNvPr>
          <p:cNvSpPr/>
          <p:nvPr/>
        </p:nvSpPr>
        <p:spPr>
          <a:xfrm>
            <a:off x="1065320" y="861134"/>
            <a:ext cx="3675356" cy="701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Arquitecto o Ingeniero civil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76D7BC-D69F-3069-3430-2047ED1300BE}"/>
              </a:ext>
            </a:extLst>
          </p:cNvPr>
          <p:cNvSpPr/>
          <p:nvPr/>
        </p:nvSpPr>
        <p:spPr>
          <a:xfrm>
            <a:off x="3426781" y="2760955"/>
            <a:ext cx="5885895" cy="1331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111000010039 SERVICIO DE ELABORACIÓN DE PLANOS DE DISTRIBUCIÓN DE MÓDULOS DE SERVICIOS HIGIÉNICOS</a:t>
            </a:r>
            <a:endParaRPr lang="es-PE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483A233-F910-CE3E-4053-E61D77B4BD52}"/>
              </a:ext>
            </a:extLst>
          </p:cNvPr>
          <p:cNvCxnSpPr/>
          <p:nvPr/>
        </p:nvCxnSpPr>
        <p:spPr>
          <a:xfrm>
            <a:off x="3426781" y="1766656"/>
            <a:ext cx="861134" cy="79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E6A3FB43-F640-062B-150E-1C8E86351C4E}"/>
              </a:ext>
            </a:extLst>
          </p:cNvPr>
          <p:cNvSpPr/>
          <p:nvPr/>
        </p:nvSpPr>
        <p:spPr>
          <a:xfrm>
            <a:off x="3426780" y="4376691"/>
            <a:ext cx="5885895" cy="1331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071100386305 SERVICIO DE ELABORACION DEL DISEÑO Y PLANOS DEL SISTEMA CONTRA INCENDIO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94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75C0EB-1C92-8E4E-7790-27839E0620CF}"/>
              </a:ext>
            </a:extLst>
          </p:cNvPr>
          <p:cNvSpPr/>
          <p:nvPr/>
        </p:nvSpPr>
        <p:spPr>
          <a:xfrm>
            <a:off x="1065320" y="861134"/>
            <a:ext cx="3675356" cy="701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Ingeniería de Sistemas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76D7BC-D69F-3069-3430-2047ED1300BE}"/>
              </a:ext>
            </a:extLst>
          </p:cNvPr>
          <p:cNvSpPr/>
          <p:nvPr/>
        </p:nvSpPr>
        <p:spPr>
          <a:xfrm>
            <a:off x="3426781" y="2760955"/>
            <a:ext cx="5885895" cy="1331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170100030898: SERVICIO DE DESARROLLO DE SOFTWARE PARA LA IMPLEMENTACIÓN DE MEJORAS EN SISTEMAS DE INFORMACIÓN PARA EL ABASTECIMIENTO Y PRESUPUESTO</a:t>
            </a:r>
            <a:endParaRPr lang="es-PE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483A233-F910-CE3E-4053-E61D77B4BD52}"/>
              </a:ext>
            </a:extLst>
          </p:cNvPr>
          <p:cNvCxnSpPr/>
          <p:nvPr/>
        </p:nvCxnSpPr>
        <p:spPr>
          <a:xfrm>
            <a:off x="3426781" y="1766656"/>
            <a:ext cx="861134" cy="79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E6A3FB43-F640-062B-150E-1C8E86351C4E}"/>
              </a:ext>
            </a:extLst>
          </p:cNvPr>
          <p:cNvSpPr/>
          <p:nvPr/>
        </p:nvSpPr>
        <p:spPr>
          <a:xfrm>
            <a:off x="3426780" y="4376691"/>
            <a:ext cx="5885895" cy="1331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170100031998: SERVICIO DE DESARROLLO Y MANTENIMIENTO DE APLICATIVO WEB DEL SISTEMA INTEGRADO DE INFORMACIÓN AMBIENTAL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3308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98D218-F43D-659F-C1FD-030CFF742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" t="30938" r="18641" b="27260"/>
          <a:stretch/>
        </p:blipFill>
        <p:spPr>
          <a:xfrm>
            <a:off x="1139724" y="2339444"/>
            <a:ext cx="10630883" cy="3013377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B0A9BD2-9D06-C7FE-CE8C-9D01F05EA8B6}"/>
              </a:ext>
            </a:extLst>
          </p:cNvPr>
          <p:cNvSpPr/>
          <p:nvPr/>
        </p:nvSpPr>
        <p:spPr>
          <a:xfrm>
            <a:off x="668239" y="2719419"/>
            <a:ext cx="369116" cy="1929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4559FB2-1E67-E64F-881B-6D04323DAB5F}"/>
              </a:ext>
            </a:extLst>
          </p:cNvPr>
          <p:cNvSpPr/>
          <p:nvPr/>
        </p:nvSpPr>
        <p:spPr>
          <a:xfrm>
            <a:off x="668239" y="2973214"/>
            <a:ext cx="369116" cy="1929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A863D35F-69C3-36C5-E94A-5C6E0BE91508}"/>
              </a:ext>
            </a:extLst>
          </p:cNvPr>
          <p:cNvSpPr/>
          <p:nvPr/>
        </p:nvSpPr>
        <p:spPr>
          <a:xfrm>
            <a:off x="668239" y="3970753"/>
            <a:ext cx="369116" cy="1929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D3530817-25D5-7564-053C-92BADB2C766D}"/>
              </a:ext>
            </a:extLst>
          </p:cNvPr>
          <p:cNvSpPr/>
          <p:nvPr/>
        </p:nvSpPr>
        <p:spPr>
          <a:xfrm>
            <a:off x="668239" y="5029140"/>
            <a:ext cx="369116" cy="19294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4" name="Conector recto 11">
            <a:extLst>
              <a:ext uri="{FF2B5EF4-FFF2-40B4-BE49-F238E27FC236}">
                <a16:creationId xmlns:a16="http://schemas.microsoft.com/office/drawing/2014/main" id="{C9FDBAC5-B123-E50C-0DD1-1C0E4AB166F0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>
            <a:extLst>
              <a:ext uri="{FF2B5EF4-FFF2-40B4-BE49-F238E27FC236}">
                <a16:creationId xmlns:a16="http://schemas.microsoft.com/office/drawing/2014/main" id="{92B033EF-52B6-C769-002D-273684C9006D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8. ¿Qué hago si no encuentro el bien en el CBSO? </a:t>
            </a:r>
          </a:p>
        </p:txBody>
      </p:sp>
    </p:spTree>
    <p:extLst>
      <p:ext uri="{BB962C8B-B14F-4D97-AF65-F5344CB8AC3E}">
        <p14:creationId xmlns:p14="http://schemas.microsoft.com/office/powerpoint/2010/main" val="315220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70818634-9F37-4B8A-1363-9EC087C2DC55}"/>
              </a:ext>
            </a:extLst>
          </p:cNvPr>
          <p:cNvSpPr/>
          <p:nvPr/>
        </p:nvSpPr>
        <p:spPr>
          <a:xfrm>
            <a:off x="611083" y="2207676"/>
            <a:ext cx="326995" cy="6480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CF3EEF3B-BD39-DB77-0F38-7439E064DA25}"/>
              </a:ext>
            </a:extLst>
          </p:cNvPr>
          <p:cNvSpPr/>
          <p:nvPr/>
        </p:nvSpPr>
        <p:spPr>
          <a:xfrm>
            <a:off x="1404410" y="2207676"/>
            <a:ext cx="326995" cy="6480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4A1599D0-C73E-04B4-861D-8D507CE40EFE}"/>
              </a:ext>
            </a:extLst>
          </p:cNvPr>
          <p:cNvSpPr/>
          <p:nvPr/>
        </p:nvSpPr>
        <p:spPr>
          <a:xfrm>
            <a:off x="3342141" y="2243831"/>
            <a:ext cx="326995" cy="6480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664C9C97-05FE-A336-1481-C057D4348AA5}"/>
              </a:ext>
            </a:extLst>
          </p:cNvPr>
          <p:cNvSpPr/>
          <p:nvPr/>
        </p:nvSpPr>
        <p:spPr>
          <a:xfrm>
            <a:off x="6667898" y="2261909"/>
            <a:ext cx="326995" cy="6480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B05AE9DB-4D42-CEA8-89AA-BC3557FA386A}"/>
              </a:ext>
            </a:extLst>
          </p:cNvPr>
          <p:cNvSpPr/>
          <p:nvPr/>
        </p:nvSpPr>
        <p:spPr>
          <a:xfrm rot="10800000">
            <a:off x="10064156" y="4942445"/>
            <a:ext cx="326995" cy="6480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80EF822E-7FAE-7861-5694-DD4D7D44F6D1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>
            <a:extLst>
              <a:ext uri="{FF2B5EF4-FFF2-40B4-BE49-F238E27FC236}">
                <a16:creationId xmlns:a16="http://schemas.microsoft.com/office/drawing/2014/main" id="{957CB9AE-7185-52D3-AF8B-5C805E164058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8. ¿Qué hago si no encuentro el bien en el CBSO?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96E76A-B30D-429D-AB05-FA189A63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" t="64768" r="7677" b="17202"/>
          <a:stretch/>
        </p:blipFill>
        <p:spPr>
          <a:xfrm>
            <a:off x="568172" y="2928056"/>
            <a:ext cx="11031552" cy="18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4EB09A40-096C-4D1B-B196-8CAD28CF38C0}"/>
              </a:ext>
            </a:extLst>
          </p:cNvPr>
          <p:cNvSpPr/>
          <p:nvPr/>
        </p:nvSpPr>
        <p:spPr>
          <a:xfrm>
            <a:off x="836147" y="1521961"/>
            <a:ext cx="3517001" cy="3235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P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C5AA58E1-A91D-4E45-9F98-AE3B7A24C7FD}"/>
              </a:ext>
            </a:extLst>
          </p:cNvPr>
          <p:cNvSpPr txBox="1"/>
          <p:nvPr/>
        </p:nvSpPr>
        <p:spPr>
          <a:xfrm>
            <a:off x="3500211" y="2188788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PE" i="1" dirty="0">
                <a:solidFill>
                  <a:prstClr val="black"/>
                </a:solidFill>
                <a:latin typeface="Calibri" panose="020F0502020204030204"/>
              </a:rPr>
              <a:t>Uso de formatos:</a:t>
            </a: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A70FC0C4-AC51-4431-B82B-27C617A4A595}"/>
              </a:ext>
            </a:extLst>
          </p:cNvPr>
          <p:cNvSpPr/>
          <p:nvPr/>
        </p:nvSpPr>
        <p:spPr>
          <a:xfrm>
            <a:off x="1245438" y="1510741"/>
            <a:ext cx="31077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/>
            <a:r>
              <a:rPr lang="es-MX" altLang="es-ES" dirty="0">
                <a:solidFill>
                  <a:prstClr val="black"/>
                </a:solidFill>
                <a:latin typeface="Calibri" panose="020F0502020204030204"/>
              </a:rPr>
              <a:t>catalogacion_mef@mef.gob.pe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8 Grupo">
            <a:extLst>
              <a:ext uri="{FF2B5EF4-FFF2-40B4-BE49-F238E27FC236}">
                <a16:creationId xmlns:a16="http://schemas.microsoft.com/office/drawing/2014/main" id="{9338EEA1-77EE-47BF-975E-AA0B07C2EC4D}"/>
              </a:ext>
            </a:extLst>
          </p:cNvPr>
          <p:cNvGrpSpPr/>
          <p:nvPr/>
        </p:nvGrpSpPr>
        <p:grpSpPr>
          <a:xfrm>
            <a:off x="6633497" y="2903009"/>
            <a:ext cx="1561149" cy="2870563"/>
            <a:chOff x="3943506" y="2636912"/>
            <a:chExt cx="2081532" cy="3827417"/>
          </a:xfrm>
        </p:grpSpPr>
        <p:sp>
          <p:nvSpPr>
            <p:cNvPr id="12" name="6 Rectángulo">
              <a:extLst>
                <a:ext uri="{FF2B5EF4-FFF2-40B4-BE49-F238E27FC236}">
                  <a16:creationId xmlns:a16="http://schemas.microsoft.com/office/drawing/2014/main" id="{424B014F-EB13-4699-8129-9472903818BC}"/>
                </a:ext>
              </a:extLst>
            </p:cNvPr>
            <p:cNvSpPr/>
            <p:nvPr/>
          </p:nvSpPr>
          <p:spPr>
            <a:xfrm>
              <a:off x="3943506" y="2636912"/>
              <a:ext cx="2016224" cy="2016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9 Rectángulo">
              <a:extLst>
                <a:ext uri="{FF2B5EF4-FFF2-40B4-BE49-F238E27FC236}">
                  <a16:creationId xmlns:a16="http://schemas.microsoft.com/office/drawing/2014/main" id="{81E6EB0E-3573-4B4B-9005-F716AF805E8B}"/>
                </a:ext>
              </a:extLst>
            </p:cNvPr>
            <p:cNvSpPr/>
            <p:nvPr/>
          </p:nvSpPr>
          <p:spPr>
            <a:xfrm>
              <a:off x="3943506" y="4802336"/>
              <a:ext cx="208153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ES" altLang="es-ES" sz="1500" b="1" dirty="0">
                  <a:solidFill>
                    <a:prstClr val="black"/>
                  </a:solidFill>
                  <a:latin typeface="Calibri" panose="020F0502020204030204"/>
                </a:rPr>
                <a:t>Solicitud de enlace presupuestal contable </a:t>
              </a:r>
            </a:p>
            <a:p>
              <a:pPr algn="ctr" defTabSz="685800"/>
              <a:r>
                <a:rPr lang="es-ES" altLang="es-ES" sz="1500" i="1" dirty="0">
                  <a:solidFill>
                    <a:prstClr val="black"/>
                  </a:solidFill>
                  <a:latin typeface="Calibri" panose="020F0502020204030204"/>
                </a:rPr>
                <a:t>(sustento técnico)</a:t>
              </a:r>
            </a:p>
          </p:txBody>
        </p:sp>
        <p:pic>
          <p:nvPicPr>
            <p:cNvPr id="14" name="Picture 2" descr="C:\Users\DANIEL~1\AppData\Local\Temp\accounting.png">
              <a:extLst>
                <a:ext uri="{FF2B5EF4-FFF2-40B4-BE49-F238E27FC236}">
                  <a16:creationId xmlns:a16="http://schemas.microsoft.com/office/drawing/2014/main" id="{0E0596CC-3A3A-479E-A000-BA445C984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734" y="3154140"/>
              <a:ext cx="981768" cy="98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11 Grupo">
            <a:extLst>
              <a:ext uri="{FF2B5EF4-FFF2-40B4-BE49-F238E27FC236}">
                <a16:creationId xmlns:a16="http://schemas.microsoft.com/office/drawing/2014/main" id="{555492CC-387A-4858-A1B9-58A608E3CC8F}"/>
              </a:ext>
            </a:extLst>
          </p:cNvPr>
          <p:cNvGrpSpPr/>
          <p:nvPr/>
        </p:nvGrpSpPr>
        <p:grpSpPr>
          <a:xfrm>
            <a:off x="8770283" y="2903008"/>
            <a:ext cx="1561149" cy="3362964"/>
            <a:chOff x="6792554" y="2636912"/>
            <a:chExt cx="2081532" cy="4483952"/>
          </a:xfrm>
        </p:grpSpPr>
        <p:sp>
          <p:nvSpPr>
            <p:cNvPr id="16" name="7 Rectángulo">
              <a:extLst>
                <a:ext uri="{FF2B5EF4-FFF2-40B4-BE49-F238E27FC236}">
                  <a16:creationId xmlns:a16="http://schemas.microsoft.com/office/drawing/2014/main" id="{17EE7437-26D3-4010-93AD-5B07061AA6A7}"/>
                </a:ext>
              </a:extLst>
            </p:cNvPr>
            <p:cNvSpPr/>
            <p:nvPr/>
          </p:nvSpPr>
          <p:spPr>
            <a:xfrm>
              <a:off x="6825208" y="2636912"/>
              <a:ext cx="2016224" cy="2016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10 Rectángulo">
              <a:extLst>
                <a:ext uri="{FF2B5EF4-FFF2-40B4-BE49-F238E27FC236}">
                  <a16:creationId xmlns:a16="http://schemas.microsoft.com/office/drawing/2014/main" id="{EB7AEA88-D9E0-42C9-A26C-C433BDBE9B82}"/>
                </a:ext>
              </a:extLst>
            </p:cNvPr>
            <p:cNvSpPr/>
            <p:nvPr/>
          </p:nvSpPr>
          <p:spPr>
            <a:xfrm>
              <a:off x="6792554" y="4843318"/>
              <a:ext cx="2081532" cy="227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s-ES" altLang="es-ES" sz="1500" b="1" dirty="0">
                  <a:solidFill>
                    <a:prstClr val="black"/>
                  </a:solidFill>
                  <a:latin typeface="Calibri" panose="020F0502020204030204"/>
                </a:rPr>
                <a:t>Anexar información necesaria </a:t>
              </a:r>
            </a:p>
            <a:p>
              <a:pPr algn="ctr" defTabSz="685800"/>
              <a:r>
                <a:rPr lang="es-ES" altLang="es-ES" sz="1500" i="1" dirty="0">
                  <a:solidFill>
                    <a:prstClr val="black"/>
                  </a:solidFill>
                  <a:latin typeface="Calibri" panose="020F0502020204030204"/>
                </a:rPr>
                <a:t>(link, fotos, marca, modelo, ficha técnica, etc.)</a:t>
              </a:r>
            </a:p>
          </p:txBody>
        </p:sp>
        <p:pic>
          <p:nvPicPr>
            <p:cNvPr id="18" name="Picture 4" descr="C:\Users\DANIEL~1\AppData\Local\Temp\attach.png">
              <a:extLst>
                <a:ext uri="{FF2B5EF4-FFF2-40B4-BE49-F238E27FC236}">
                  <a16:creationId xmlns:a16="http://schemas.microsoft.com/office/drawing/2014/main" id="{5547D0E2-58F8-4C7E-ADC3-C6988D2D3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842" y="3062545"/>
              <a:ext cx="1164956" cy="1164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C:\Users\DANIEL~1\AppData\Local\Temp\message.png">
            <a:extLst>
              <a:ext uri="{FF2B5EF4-FFF2-40B4-BE49-F238E27FC236}">
                <a16:creationId xmlns:a16="http://schemas.microsoft.com/office/drawing/2014/main" id="{A5B8A8D7-A9F6-43D0-A3A2-05F34B81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0" y="1525278"/>
            <a:ext cx="333418" cy="333418"/>
          </a:xfrm>
          <a:prstGeom prst="rect">
            <a:avLst/>
          </a:prstGeom>
          <a:noFill/>
        </p:spPr>
      </p:pic>
      <p:grpSp>
        <p:nvGrpSpPr>
          <p:cNvPr id="20" name="5 Grupo">
            <a:extLst>
              <a:ext uri="{FF2B5EF4-FFF2-40B4-BE49-F238E27FC236}">
                <a16:creationId xmlns:a16="http://schemas.microsoft.com/office/drawing/2014/main" id="{7975DB76-B2F7-4C1C-A587-037A2C689A32}"/>
              </a:ext>
            </a:extLst>
          </p:cNvPr>
          <p:cNvGrpSpPr/>
          <p:nvPr/>
        </p:nvGrpSpPr>
        <p:grpSpPr>
          <a:xfrm>
            <a:off x="4353148" y="2903008"/>
            <a:ext cx="1763624" cy="2174178"/>
            <a:chOff x="903043" y="2636912"/>
            <a:chExt cx="2351499" cy="2898903"/>
          </a:xfrm>
        </p:grpSpPr>
        <p:sp>
          <p:nvSpPr>
            <p:cNvPr id="21" name="2 Rectángulo">
              <a:extLst>
                <a:ext uri="{FF2B5EF4-FFF2-40B4-BE49-F238E27FC236}">
                  <a16:creationId xmlns:a16="http://schemas.microsoft.com/office/drawing/2014/main" id="{4F75DC47-7CF6-4285-BDA9-92FDC2DB3017}"/>
                </a:ext>
              </a:extLst>
            </p:cNvPr>
            <p:cNvSpPr/>
            <p:nvPr/>
          </p:nvSpPr>
          <p:spPr>
            <a:xfrm>
              <a:off x="1064568" y="2636912"/>
              <a:ext cx="2016224" cy="20162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3 Rectángulo">
              <a:extLst>
                <a:ext uri="{FF2B5EF4-FFF2-40B4-BE49-F238E27FC236}">
                  <a16:creationId xmlns:a16="http://schemas.microsoft.com/office/drawing/2014/main" id="{2F4C5976-46D4-4C52-9968-CAE67F43641B}"/>
                </a:ext>
              </a:extLst>
            </p:cNvPr>
            <p:cNvSpPr/>
            <p:nvPr/>
          </p:nvSpPr>
          <p:spPr>
            <a:xfrm>
              <a:off x="903043" y="4797151"/>
              <a:ext cx="235149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s-MX" altLang="es-ES" sz="1500" b="1" dirty="0">
                  <a:solidFill>
                    <a:prstClr val="black"/>
                  </a:solidFill>
                  <a:latin typeface="Calibri" panose="020F0502020204030204"/>
                </a:rPr>
                <a:t>Solicitud de ítems </a:t>
              </a:r>
            </a:p>
            <a:p>
              <a:pPr algn="ctr" defTabSz="685800"/>
              <a:r>
                <a:rPr lang="es-MX" altLang="es-ES" sz="1500" i="1" dirty="0">
                  <a:solidFill>
                    <a:prstClr val="black"/>
                  </a:solidFill>
                  <a:latin typeface="Calibri" panose="020F0502020204030204"/>
                </a:rPr>
                <a:t>(uso de mayúsculas)</a:t>
              </a:r>
            </a:p>
          </p:txBody>
        </p:sp>
        <p:pic>
          <p:nvPicPr>
            <p:cNvPr id="23" name="Picture 3" descr="C:\Users\DANIEL~1\AppData\Local\Temp\icon.png">
              <a:extLst>
                <a:ext uri="{FF2B5EF4-FFF2-40B4-BE49-F238E27FC236}">
                  <a16:creationId xmlns:a16="http://schemas.microsoft.com/office/drawing/2014/main" id="{B7919775-7AEC-4938-B852-1AC226F78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385" y="3094616"/>
              <a:ext cx="1100813" cy="110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Conector recto 11">
            <a:extLst>
              <a:ext uri="{FF2B5EF4-FFF2-40B4-BE49-F238E27FC236}">
                <a16:creationId xmlns:a16="http://schemas.microsoft.com/office/drawing/2014/main" id="{AF70C88F-9C1F-39CE-2F41-705FCA6F00F5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 Título">
            <a:extLst>
              <a:ext uri="{FF2B5EF4-FFF2-40B4-BE49-F238E27FC236}">
                <a16:creationId xmlns:a16="http://schemas.microsoft.com/office/drawing/2014/main" id="{7031A606-28F6-AC55-3C90-EBAD0370B37F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8. ¿Qué hago si no encuentro el bien en el CBSO? </a:t>
            </a:r>
          </a:p>
        </p:txBody>
      </p:sp>
    </p:spTree>
    <p:extLst>
      <p:ext uri="{BB962C8B-B14F-4D97-AF65-F5344CB8AC3E}">
        <p14:creationId xmlns:p14="http://schemas.microsoft.com/office/powerpoint/2010/main" val="25318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/>
          <a:stretch/>
        </p:blipFill>
        <p:spPr>
          <a:xfrm>
            <a:off x="1243534" y="1340769"/>
            <a:ext cx="9532987" cy="502073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435232" y="4331472"/>
            <a:ext cx="9275490" cy="12966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70829">
              <a:defRPr/>
            </a:pPr>
            <a:r>
              <a:rPr lang="es-MX" sz="2400" b="1" i="1" dirty="0">
                <a:latin typeface="+mn-lt"/>
              </a:rPr>
              <a:t>Catalogar pensando en la congruencia y engranaje de información …</a:t>
            </a:r>
            <a:endParaRPr lang="es-ES" sz="2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56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CB7DEECF-8E31-4CFF-B4F9-C94A44BCA449}"/>
              </a:ext>
            </a:extLst>
          </p:cNvPr>
          <p:cNvSpPr txBox="1">
            <a:spLocks/>
          </p:cNvSpPr>
          <p:nvPr/>
        </p:nvSpPr>
        <p:spPr>
          <a:xfrm>
            <a:off x="1306286" y="1808088"/>
            <a:ext cx="8595171" cy="34512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defTabSz="685800">
              <a:buAutoNum type="arabicPeriod"/>
            </a:pPr>
            <a:r>
              <a:rPr lang="es-PE" sz="1800" dirty="0">
                <a:solidFill>
                  <a:prstClr val="black"/>
                </a:solidFill>
                <a:latin typeface="+mn-lt"/>
              </a:rPr>
              <a:t>Utilizar el formato establecido por el </a:t>
            </a:r>
            <a:r>
              <a:rPr lang="es-PE" sz="1800" dirty="0" err="1">
                <a:solidFill>
                  <a:prstClr val="black"/>
                </a:solidFill>
                <a:latin typeface="+mn-lt"/>
              </a:rPr>
              <a:t>Mef</a:t>
            </a:r>
            <a:r>
              <a:rPr lang="es-PE" sz="1800" dirty="0">
                <a:solidFill>
                  <a:prstClr val="black"/>
                </a:solidFill>
                <a:latin typeface="+mn-lt"/>
              </a:rPr>
              <a:t>, para la creación de ítem.</a:t>
            </a:r>
          </a:p>
          <a:p>
            <a:pPr marL="342900" indent="-342900" algn="just" defTabSz="685800">
              <a:buAutoNum type="arabicPeriod"/>
            </a:pPr>
            <a:endParaRPr lang="es-PE" sz="1800" dirty="0">
              <a:solidFill>
                <a:prstClr val="black"/>
              </a:solidFill>
              <a:latin typeface="+mn-lt"/>
            </a:endParaRPr>
          </a:p>
          <a:p>
            <a:pPr marL="342900" indent="-342900" algn="just" defTabSz="685800">
              <a:buAutoNum type="arabicPeriod"/>
            </a:pPr>
            <a:r>
              <a:rPr lang="es-PE" sz="1800" dirty="0">
                <a:solidFill>
                  <a:prstClr val="black"/>
                </a:solidFill>
                <a:latin typeface="+mn-lt"/>
              </a:rPr>
              <a:t>Revisar el </a:t>
            </a:r>
            <a:r>
              <a:rPr lang="es-ES" sz="1800" dirty="0">
                <a:solidFill>
                  <a:prstClr val="black"/>
                </a:solidFill>
                <a:latin typeface="+mn-lt"/>
              </a:rPr>
              <a:t>Catálogo de Bienes, Servicios y Obras (</a:t>
            </a:r>
            <a:r>
              <a:rPr lang="es-ES" sz="1800" dirty="0">
                <a:solidFill>
                  <a:prstClr val="black"/>
                </a:solidFill>
                <a:latin typeface="+mn-lt"/>
                <a:hlinkClick r:id="rId2"/>
              </a:rPr>
              <a:t>https://apps5.mineco.gob.pe/siga/catalogo/Busqueda/BuscarItem.aspx</a:t>
            </a:r>
            <a:r>
              <a:rPr lang="es-ES" sz="1800" dirty="0">
                <a:solidFill>
                  <a:prstClr val="black"/>
                </a:solidFill>
                <a:latin typeface="+mn-lt"/>
              </a:rPr>
              <a:t>)</a:t>
            </a:r>
            <a:r>
              <a:rPr lang="es-PE" sz="1800" dirty="0">
                <a:solidFill>
                  <a:prstClr val="black"/>
                </a:solidFill>
                <a:latin typeface="+mn-lt"/>
              </a:rPr>
              <a:t>, antes de solicitar la creación de ítem.</a:t>
            </a:r>
          </a:p>
          <a:p>
            <a:pPr marL="342900" indent="-342900" algn="just" defTabSz="685800">
              <a:buAutoNum type="arabicPeriod"/>
            </a:pPr>
            <a:endParaRPr lang="es-PE" sz="1800" dirty="0">
              <a:solidFill>
                <a:prstClr val="black"/>
              </a:solidFill>
              <a:latin typeface="+mn-lt"/>
            </a:endParaRPr>
          </a:p>
          <a:p>
            <a:pPr marL="342900" indent="-342900" algn="just" defTabSz="685800">
              <a:buFontTx/>
              <a:buAutoNum type="arabicPeriod"/>
            </a:pPr>
            <a:r>
              <a:rPr lang="es-PE" sz="1800" dirty="0">
                <a:solidFill>
                  <a:prstClr val="black"/>
                </a:solidFill>
                <a:latin typeface="+mn-lt"/>
              </a:rPr>
              <a:t>Buscar por código de referencia en el catalogo web, para saber si el ítem existe.</a:t>
            </a:r>
          </a:p>
        </p:txBody>
      </p:sp>
      <p:cxnSp>
        <p:nvCxnSpPr>
          <p:cNvPr id="6" name="Conector recto 11">
            <a:extLst>
              <a:ext uri="{FF2B5EF4-FFF2-40B4-BE49-F238E27FC236}">
                <a16:creationId xmlns:a16="http://schemas.microsoft.com/office/drawing/2014/main" id="{E58B299E-A379-0E7B-B04B-1D858D1EBC16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>
            <a:extLst>
              <a:ext uri="{FF2B5EF4-FFF2-40B4-BE49-F238E27FC236}">
                <a16:creationId xmlns:a16="http://schemas.microsoft.com/office/drawing/2014/main" id="{2897A45B-C45C-7D7E-9D93-1E549B0CA7D8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600" dirty="0">
                <a:solidFill>
                  <a:srgbClr val="C00000"/>
                </a:solidFill>
                <a:latin typeface="+mn-lt"/>
              </a:rPr>
              <a:t>9. Conclusiones</a:t>
            </a:r>
          </a:p>
        </p:txBody>
      </p:sp>
    </p:spTree>
    <p:extLst>
      <p:ext uri="{BB962C8B-B14F-4D97-AF65-F5344CB8AC3E}">
        <p14:creationId xmlns:p14="http://schemas.microsoft.com/office/powerpoint/2010/main" val="2670751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5811E0-D70B-8C4C-9B8B-69A49B3DAD25}"/>
              </a:ext>
            </a:extLst>
          </p:cNvPr>
          <p:cNvSpPr txBox="1"/>
          <p:nvPr/>
        </p:nvSpPr>
        <p:spPr>
          <a:xfrm>
            <a:off x="1590793" y="2985209"/>
            <a:ext cx="889830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419" sz="4000" b="1" dirty="0"/>
              <a:t>GRACIAS</a:t>
            </a:r>
            <a:endParaRPr lang="es-MX" sz="40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A97F53E-2FFF-4B02-9BD5-28F7AA4D5C38}"/>
              </a:ext>
            </a:extLst>
          </p:cNvPr>
          <p:cNvSpPr/>
          <p:nvPr/>
        </p:nvSpPr>
        <p:spPr>
          <a:xfrm>
            <a:off x="3882171" y="4029820"/>
            <a:ext cx="4904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cs typeface="Arial" panose="020B0604020202020204" pitchFamily="34" charset="0"/>
              </a:rPr>
              <a:t>Dirección General de Abastecimiento</a:t>
            </a:r>
            <a:endParaRPr lang="en-PE" sz="2400" dirty="0"/>
          </a:p>
        </p:txBody>
      </p:sp>
    </p:spTree>
    <p:extLst>
      <p:ext uri="{BB962C8B-B14F-4D97-AF65-F5344CB8AC3E}">
        <p14:creationId xmlns:p14="http://schemas.microsoft.com/office/powerpoint/2010/main" val="4448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858BC9DF-0C98-DA43-BCB4-30EB4F969C33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1. Objetivo</a:t>
            </a:r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818C4D0F-B582-2344-9F1A-59D89571D681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DFD748-99DB-E96C-7548-2F695AE80AE3}"/>
              </a:ext>
            </a:extLst>
          </p:cNvPr>
          <p:cNvSpPr txBox="1"/>
          <p:nvPr/>
        </p:nvSpPr>
        <p:spPr>
          <a:xfrm>
            <a:off x="902677" y="2666890"/>
            <a:ext cx="101170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1800" dirty="0"/>
              <a:t>Dar a conocer la utilidad del Catalogo de Bienes, Servicios y Obras (CBSO), para facilitar la búsqueda de los bienes relacionados a los temas de repuestos y accesorios de transporte terrestre, procesamiento de datos: materiales, requeridos por la entidades.</a:t>
            </a:r>
          </a:p>
        </p:txBody>
      </p:sp>
    </p:spTree>
    <p:extLst>
      <p:ext uri="{BB962C8B-B14F-4D97-AF65-F5344CB8AC3E}">
        <p14:creationId xmlns:p14="http://schemas.microsoft.com/office/powerpoint/2010/main" val="22647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7" y="1640213"/>
            <a:ext cx="971999" cy="972000"/>
          </a:xfrm>
          <a:prstGeom prst="rect">
            <a:avLst/>
          </a:prstGeom>
        </p:spPr>
      </p:pic>
      <p:pic>
        <p:nvPicPr>
          <p:cNvPr id="8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7" y="2762239"/>
            <a:ext cx="899999" cy="900000"/>
          </a:xfrm>
          <a:prstGeom prst="rect">
            <a:avLst/>
          </a:prstGeom>
        </p:spPr>
      </p:pic>
      <p:pic>
        <p:nvPicPr>
          <p:cNvPr id="9" name="2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6" y="3817761"/>
            <a:ext cx="900000" cy="900000"/>
          </a:xfrm>
          <a:prstGeom prst="rect">
            <a:avLst/>
          </a:prstGeom>
        </p:spPr>
      </p:pic>
      <p:pic>
        <p:nvPicPr>
          <p:cNvPr id="10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56" y="4865724"/>
            <a:ext cx="900000" cy="900000"/>
          </a:xfrm>
          <a:prstGeom prst="rect">
            <a:avLst/>
          </a:prstGeom>
        </p:spPr>
      </p:pic>
      <p:pic>
        <p:nvPicPr>
          <p:cNvPr id="11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8" y="1755077"/>
            <a:ext cx="2908462" cy="30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/>
          <p:cNvSpPr txBox="1"/>
          <p:nvPr/>
        </p:nvSpPr>
        <p:spPr>
          <a:xfrm>
            <a:off x="1022326" y="5198480"/>
            <a:ext cx="48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CBSO -&gt; Herramienta de Integración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036712" y="1850631"/>
            <a:ext cx="23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Presupuesto </a:t>
            </a:r>
          </a:p>
          <a:p>
            <a:pPr algn="just"/>
            <a:r>
              <a:rPr lang="es-PE" dirty="0"/>
              <a:t>Partida Presupuestal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036712" y="2919850"/>
            <a:ext cx="23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Contabilidad</a:t>
            </a:r>
          </a:p>
          <a:p>
            <a:pPr algn="just"/>
            <a:r>
              <a:rPr lang="es-PE" dirty="0"/>
              <a:t>Cuenta Contable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036712" y="3977395"/>
            <a:ext cx="23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Control Patrimonial</a:t>
            </a:r>
          </a:p>
          <a:p>
            <a:pPr algn="just"/>
            <a:r>
              <a:rPr lang="es-PE" dirty="0"/>
              <a:t>Bienes Patrimoniales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036712" y="5034938"/>
            <a:ext cx="23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Abastecimiento</a:t>
            </a:r>
          </a:p>
          <a:p>
            <a:pPr algn="just"/>
            <a:r>
              <a:rPr lang="es-PE" dirty="0"/>
              <a:t>Bien/Servicio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ABBE5F38-E65A-6343-B688-F386399770F7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2. ¿Qué es el Catálogo de Bienes, Servicios y Obras (CBSO)?</a:t>
            </a:r>
          </a:p>
        </p:txBody>
      </p:sp>
      <p:cxnSp>
        <p:nvCxnSpPr>
          <p:cNvPr id="15" name="Conector recto 11">
            <a:extLst>
              <a:ext uri="{FF2B5EF4-FFF2-40B4-BE49-F238E27FC236}">
                <a16:creationId xmlns:a16="http://schemas.microsoft.com/office/drawing/2014/main" id="{8724CDB2-74A2-D04C-8715-916BB67444A7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9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id="{C8F5A9E9-A5CF-0740-9EA5-79AE81A64F5A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3. La codificación en el CBSO</a:t>
            </a:r>
          </a:p>
        </p:txBody>
      </p:sp>
      <p:cxnSp>
        <p:nvCxnSpPr>
          <p:cNvPr id="14" name="Conector recto 11">
            <a:extLst>
              <a:ext uri="{FF2B5EF4-FFF2-40B4-BE49-F238E27FC236}">
                <a16:creationId xmlns:a16="http://schemas.microsoft.com/office/drawing/2014/main" id="{60D31824-B133-AB4C-87A2-DFAE0B12F251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5">
            <a:extLst>
              <a:ext uri="{FF2B5EF4-FFF2-40B4-BE49-F238E27FC236}">
                <a16:creationId xmlns:a16="http://schemas.microsoft.com/office/drawing/2014/main" id="{C60B75EE-81D1-93D3-EADD-F645D6446EB1}"/>
              </a:ext>
            </a:extLst>
          </p:cNvPr>
          <p:cNvSpPr txBox="1"/>
          <p:nvPr/>
        </p:nvSpPr>
        <p:spPr>
          <a:xfrm>
            <a:off x="1407611" y="1731673"/>
            <a:ext cx="9364092" cy="3761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La codificación se encuentra independiente por los siguientes tipos:</a:t>
            </a: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La codificación del catálogo de bienes, servicios y obras del MEF se compone de </a:t>
            </a:r>
            <a:r>
              <a:rPr lang="es-PE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cuatro niveles</a:t>
            </a:r>
            <a:r>
              <a:rPr lang="es-PE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endParaRPr lang="es-P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*Cada uno de ellos implica una mayor desagregación del nivel anterior.</a:t>
            </a:r>
          </a:p>
        </p:txBody>
      </p:sp>
      <p:sp>
        <p:nvSpPr>
          <p:cNvPr id="22" name="CuadroTexto 26">
            <a:extLst>
              <a:ext uri="{FF2B5EF4-FFF2-40B4-BE49-F238E27FC236}">
                <a16:creationId xmlns:a16="http://schemas.microsoft.com/office/drawing/2014/main" id="{CF859F1B-7E7D-A13A-2B6C-00EAB5F357AC}"/>
              </a:ext>
            </a:extLst>
          </p:cNvPr>
          <p:cNvSpPr txBox="1"/>
          <p:nvPr/>
        </p:nvSpPr>
        <p:spPr>
          <a:xfrm>
            <a:off x="3017658" y="2441184"/>
            <a:ext cx="4158462" cy="342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Bienes</a:t>
            </a:r>
          </a:p>
        </p:txBody>
      </p:sp>
      <p:sp>
        <p:nvSpPr>
          <p:cNvPr id="23" name="CuadroTexto 26">
            <a:extLst>
              <a:ext uri="{FF2B5EF4-FFF2-40B4-BE49-F238E27FC236}">
                <a16:creationId xmlns:a16="http://schemas.microsoft.com/office/drawing/2014/main" id="{7333872D-6D53-2950-D40A-B57C125C6D91}"/>
              </a:ext>
            </a:extLst>
          </p:cNvPr>
          <p:cNvSpPr txBox="1"/>
          <p:nvPr/>
        </p:nvSpPr>
        <p:spPr>
          <a:xfrm>
            <a:off x="3025865" y="2840206"/>
            <a:ext cx="4158462" cy="3422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Servicios</a:t>
            </a:r>
          </a:p>
        </p:txBody>
      </p:sp>
      <p:sp>
        <p:nvSpPr>
          <p:cNvPr id="24" name="CuadroTexto 26">
            <a:extLst>
              <a:ext uri="{FF2B5EF4-FFF2-40B4-BE49-F238E27FC236}">
                <a16:creationId xmlns:a16="http://schemas.microsoft.com/office/drawing/2014/main" id="{86174AC7-E0BF-DA7C-F191-755F3F646A59}"/>
              </a:ext>
            </a:extLst>
          </p:cNvPr>
          <p:cNvSpPr txBox="1"/>
          <p:nvPr/>
        </p:nvSpPr>
        <p:spPr>
          <a:xfrm>
            <a:off x="3017658" y="3270106"/>
            <a:ext cx="4158462" cy="342210"/>
          </a:xfrm>
          <a:prstGeom prst="rect">
            <a:avLst/>
          </a:prstGeom>
          <a:solidFill>
            <a:srgbClr val="EF4C4D"/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Obras</a:t>
            </a:r>
          </a:p>
        </p:txBody>
      </p:sp>
      <p:sp>
        <p:nvSpPr>
          <p:cNvPr id="25" name="CuadroTexto 26">
            <a:extLst>
              <a:ext uri="{FF2B5EF4-FFF2-40B4-BE49-F238E27FC236}">
                <a16:creationId xmlns:a16="http://schemas.microsoft.com/office/drawing/2014/main" id="{6ED8C2D1-B3D7-6CE1-8E91-5C9F6FF4F7E4}"/>
              </a:ext>
            </a:extLst>
          </p:cNvPr>
          <p:cNvSpPr txBox="1"/>
          <p:nvPr/>
        </p:nvSpPr>
        <p:spPr>
          <a:xfrm>
            <a:off x="3341694" y="4438454"/>
            <a:ext cx="829432" cy="3422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</a:p>
        </p:txBody>
      </p:sp>
      <p:sp>
        <p:nvSpPr>
          <p:cNvPr id="26" name="CuadroTexto 26">
            <a:extLst>
              <a:ext uri="{FF2B5EF4-FFF2-40B4-BE49-F238E27FC236}">
                <a16:creationId xmlns:a16="http://schemas.microsoft.com/office/drawing/2014/main" id="{DBD576CD-8F44-B480-6FFB-90ED9BAC02F9}"/>
              </a:ext>
            </a:extLst>
          </p:cNvPr>
          <p:cNvSpPr txBox="1"/>
          <p:nvPr/>
        </p:nvSpPr>
        <p:spPr>
          <a:xfrm>
            <a:off x="4691845" y="4430263"/>
            <a:ext cx="609718" cy="3422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Clase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844272D-393A-A7B4-5D0A-95B94DC92219}"/>
              </a:ext>
            </a:extLst>
          </p:cNvPr>
          <p:cNvSpPr txBox="1"/>
          <p:nvPr/>
        </p:nvSpPr>
        <p:spPr>
          <a:xfrm>
            <a:off x="5906981" y="4438454"/>
            <a:ext cx="748421" cy="342210"/>
          </a:xfrm>
          <a:prstGeom prst="rect">
            <a:avLst/>
          </a:prstGeom>
          <a:solidFill>
            <a:srgbClr val="88DBF8"/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</a:p>
        </p:txBody>
      </p:sp>
      <p:sp>
        <p:nvSpPr>
          <p:cNvPr id="28" name="CuadroTexto 26">
            <a:extLst>
              <a:ext uri="{FF2B5EF4-FFF2-40B4-BE49-F238E27FC236}">
                <a16:creationId xmlns:a16="http://schemas.microsoft.com/office/drawing/2014/main" id="{8E0959BC-C183-2B0B-F6B3-D17BA2BF95EC}"/>
              </a:ext>
            </a:extLst>
          </p:cNvPr>
          <p:cNvSpPr txBox="1"/>
          <p:nvPr/>
        </p:nvSpPr>
        <p:spPr>
          <a:xfrm>
            <a:off x="7176120" y="4438454"/>
            <a:ext cx="917356" cy="342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</a:pPr>
            <a:r>
              <a:rPr lang="es-PE" sz="15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Ítem</a:t>
            </a:r>
          </a:p>
        </p:txBody>
      </p:sp>
    </p:spTree>
    <p:extLst>
      <p:ext uri="{BB962C8B-B14F-4D97-AF65-F5344CB8AC3E}">
        <p14:creationId xmlns:p14="http://schemas.microsoft.com/office/powerpoint/2010/main" val="514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847233" y="3093252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Grupo</a:t>
            </a:r>
          </a:p>
          <a:p>
            <a:pPr algn="ctr"/>
            <a:r>
              <a:rPr lang="es-PE" sz="1400" dirty="0"/>
              <a:t>02 dígitos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824594" y="3093252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Clase</a:t>
            </a:r>
          </a:p>
          <a:p>
            <a:pPr algn="ctr"/>
            <a:r>
              <a:rPr lang="es-PE" sz="1400" dirty="0"/>
              <a:t>02 dígitos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032133" y="3093252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Familia</a:t>
            </a:r>
          </a:p>
          <a:p>
            <a:pPr algn="ctr"/>
            <a:r>
              <a:rPr lang="es-PE" sz="1400" dirty="0"/>
              <a:t>04 dígitos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348746" y="3058994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Ítem</a:t>
            </a:r>
          </a:p>
          <a:p>
            <a:pPr algn="ctr"/>
            <a:r>
              <a:rPr lang="es-PE" sz="1400" dirty="0"/>
              <a:t>04 dígitos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09118" y="1438207"/>
            <a:ext cx="378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solidFill>
                  <a:schemeClr val="bg2">
                    <a:lumMod val="25000"/>
                  </a:schemeClr>
                </a:solidFill>
              </a:rPr>
              <a:t>Tiene una estructura de 12 dígitos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993623" y="2962650"/>
            <a:ext cx="1507223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3913187" y="2971978"/>
            <a:ext cx="1625464" cy="8302"/>
          </a:xfrm>
          <a:prstGeom prst="line">
            <a:avLst/>
          </a:prstGeom>
          <a:ln w="57150">
            <a:solidFill>
              <a:srgbClr val="FCD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cxnSpLocks/>
          </p:cNvCxnSpPr>
          <p:nvPr/>
        </p:nvCxnSpPr>
        <p:spPr>
          <a:xfrm flipV="1">
            <a:off x="5986392" y="2962650"/>
            <a:ext cx="1884862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219757" y="2945337"/>
            <a:ext cx="2060679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134917" y="2111419"/>
            <a:ext cx="1224633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6600" b="1" dirty="0"/>
              <a:t>xx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087564" y="2107897"/>
            <a:ext cx="1224633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6600" b="1" dirty="0"/>
              <a:t>xx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26790" y="2110102"/>
            <a:ext cx="1792986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6600" b="1" dirty="0" err="1"/>
              <a:t>xxxx</a:t>
            </a:r>
            <a:endParaRPr lang="es-PE" sz="6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60546" y="2107897"/>
            <a:ext cx="1792986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sz="6600" b="1" dirty="0" err="1"/>
              <a:t>xxxx</a:t>
            </a:r>
            <a:endParaRPr lang="es-PE" sz="6600" b="1" dirty="0"/>
          </a:p>
        </p:txBody>
      </p:sp>
      <p:sp>
        <p:nvSpPr>
          <p:cNvPr id="30" name="1 Título">
            <a:extLst>
              <a:ext uri="{FF2B5EF4-FFF2-40B4-BE49-F238E27FC236}">
                <a16:creationId xmlns:a16="http://schemas.microsoft.com/office/drawing/2014/main" id="{D51442AF-435C-E94B-9535-F33E59088DA1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3. La codificación en el CBSO</a:t>
            </a:r>
          </a:p>
        </p:txBody>
      </p:sp>
      <p:cxnSp>
        <p:nvCxnSpPr>
          <p:cNvPr id="31" name="Conector recto 11">
            <a:extLst>
              <a:ext uri="{FF2B5EF4-FFF2-40B4-BE49-F238E27FC236}">
                <a16:creationId xmlns:a16="http://schemas.microsoft.com/office/drawing/2014/main" id="{3F3F300F-7A3C-A64F-A131-651116DBCC78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09C3CCF-99C0-E840-81A4-3BAD7463F7D8}"/>
              </a:ext>
            </a:extLst>
          </p:cNvPr>
          <p:cNvSpPr/>
          <p:nvPr/>
        </p:nvSpPr>
        <p:spPr>
          <a:xfrm>
            <a:off x="1588757" y="4008707"/>
            <a:ext cx="21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111215"/>
                </a:solidFill>
              </a:rPr>
              <a:t>Grupo 94:</a:t>
            </a:r>
          </a:p>
          <a:p>
            <a:pPr algn="ctr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terrestre: repuestos y accesorios</a:t>
            </a:r>
            <a:endParaRPr lang="en-PE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0BFD8F-6EEA-7440-8494-2146983C18C2}"/>
              </a:ext>
            </a:extLst>
          </p:cNvPr>
          <p:cNvSpPr/>
          <p:nvPr/>
        </p:nvSpPr>
        <p:spPr>
          <a:xfrm>
            <a:off x="3660442" y="4011569"/>
            <a:ext cx="216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20000"/>
              </a:spcBef>
            </a:pPr>
            <a:r>
              <a:rPr lang="es-ES" b="1" dirty="0">
                <a:solidFill>
                  <a:srgbClr val="111215"/>
                </a:solidFill>
              </a:rPr>
              <a:t>Clase 08: automóviles y camionetas : repuestos, accesorios y materiales</a:t>
            </a:r>
            <a:endParaRPr lang="es-PE" b="1" dirty="0">
              <a:solidFill>
                <a:srgbClr val="111215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FB1588-7C90-1E45-B557-554CECBFF085}"/>
              </a:ext>
            </a:extLst>
          </p:cNvPr>
          <p:cNvSpPr/>
          <p:nvPr/>
        </p:nvSpPr>
        <p:spPr>
          <a:xfrm>
            <a:off x="5878908" y="4011569"/>
            <a:ext cx="21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111215"/>
                </a:solidFill>
              </a:rPr>
              <a:t>Familia 0003: </a:t>
            </a:r>
            <a:r>
              <a:rPr lang="es-ES" b="1" dirty="0"/>
              <a:t>aros de llantas para automóviles y camionetas ( inc. accesorios )</a:t>
            </a:r>
            <a:endParaRPr lang="en-PE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35E269-637C-1143-82B4-0215A51A9751}"/>
              </a:ext>
            </a:extLst>
          </p:cNvPr>
          <p:cNvSpPr/>
          <p:nvPr/>
        </p:nvSpPr>
        <p:spPr>
          <a:xfrm>
            <a:off x="8238084" y="4008707"/>
            <a:ext cx="21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rgbClr val="111215"/>
                </a:solidFill>
              </a:rPr>
              <a:t>Ítem 0042: aro de magnesio </a:t>
            </a:r>
            <a:r>
              <a:rPr lang="es-PE" b="1" dirty="0" err="1">
                <a:solidFill>
                  <a:srgbClr val="111215"/>
                </a:solidFill>
              </a:rPr>
              <a:t>n°</a:t>
            </a:r>
            <a:r>
              <a:rPr lang="es-PE" b="1" dirty="0">
                <a:solidFill>
                  <a:srgbClr val="111215"/>
                </a:solidFill>
              </a:rPr>
              <a:t> 18 para llanta</a:t>
            </a:r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109076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586881" y="2029147"/>
            <a:ext cx="6925634" cy="400110"/>
            <a:chOff x="1280592" y="1839400"/>
            <a:chExt cx="6925634" cy="400110"/>
          </a:xfrm>
        </p:grpSpPr>
        <p:sp>
          <p:nvSpPr>
            <p:cNvPr id="57" name="56 Rectángulo"/>
            <p:cNvSpPr/>
            <p:nvPr/>
          </p:nvSpPr>
          <p:spPr>
            <a:xfrm>
              <a:off x="1280592" y="1839400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Tecnopor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695599" y="1839400"/>
              <a:ext cx="3510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Poliestireno</a:t>
              </a: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 expandido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1892469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378297" y="2584012"/>
            <a:ext cx="9777536" cy="595509"/>
            <a:chOff x="72008" y="2394264"/>
            <a:chExt cx="9777536" cy="595509"/>
          </a:xfrm>
        </p:grpSpPr>
        <p:sp>
          <p:nvSpPr>
            <p:cNvPr id="2" name="1 Rectángulo"/>
            <p:cNvSpPr/>
            <p:nvPr/>
          </p:nvSpPr>
          <p:spPr>
            <a:xfrm>
              <a:off x="72008" y="2394264"/>
              <a:ext cx="9777536" cy="5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i="1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1280592" y="2504796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Pyrex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4695599" y="2504796"/>
              <a:ext cx="26683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Vidrio refractario</a:t>
              </a: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2558646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2586882" y="3359939"/>
            <a:ext cx="5723277" cy="400110"/>
            <a:chOff x="1280592" y="3170192"/>
            <a:chExt cx="5723277" cy="400110"/>
          </a:xfrm>
        </p:grpSpPr>
        <p:sp>
          <p:nvSpPr>
            <p:cNvPr id="65" name="64 Rectángulo"/>
            <p:cNvSpPr/>
            <p:nvPr/>
          </p:nvSpPr>
          <p:spPr>
            <a:xfrm>
              <a:off x="1280592" y="3170192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Post </a:t>
              </a: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It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4695599" y="3170192"/>
              <a:ext cx="230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Nota autoadhesiva</a:t>
              </a: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3224823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1378297" y="3925294"/>
            <a:ext cx="9777536" cy="595509"/>
            <a:chOff x="72008" y="3735546"/>
            <a:chExt cx="9777536" cy="595509"/>
          </a:xfrm>
        </p:grpSpPr>
        <p:sp>
          <p:nvSpPr>
            <p:cNvPr id="27" name="26 Rectángulo"/>
            <p:cNvSpPr/>
            <p:nvPr/>
          </p:nvSpPr>
          <p:spPr>
            <a:xfrm>
              <a:off x="72008" y="3735546"/>
              <a:ext cx="9777536" cy="5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i="1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1280592" y="3835588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Contac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4695600" y="3835588"/>
              <a:ext cx="49379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Forro de plástico autoadhesivo transparente</a:t>
              </a: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3891000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2586882" y="4693443"/>
            <a:ext cx="6953773" cy="402822"/>
            <a:chOff x="1280592" y="4503696"/>
            <a:chExt cx="6953773" cy="402822"/>
          </a:xfrm>
        </p:grpSpPr>
        <p:sp>
          <p:nvSpPr>
            <p:cNvPr id="74" name="73 Rectángulo"/>
            <p:cNvSpPr/>
            <p:nvPr/>
          </p:nvSpPr>
          <p:spPr>
            <a:xfrm>
              <a:off x="1280592" y="4506408"/>
              <a:ext cx="1787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Cinta </a:t>
              </a: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Scotch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4695599" y="4503696"/>
              <a:ext cx="35387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Cinta adhesiva transparente</a:t>
              </a: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4562601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1378297" y="5263072"/>
            <a:ext cx="9777536" cy="595509"/>
            <a:chOff x="72008" y="5073324"/>
            <a:chExt cx="9777536" cy="595509"/>
          </a:xfrm>
        </p:grpSpPr>
        <p:sp>
          <p:nvSpPr>
            <p:cNvPr id="28" name="27 Rectángulo"/>
            <p:cNvSpPr/>
            <p:nvPr/>
          </p:nvSpPr>
          <p:spPr>
            <a:xfrm>
              <a:off x="72008" y="5073324"/>
              <a:ext cx="9777536" cy="5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i="1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1280592" y="5171804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Vinifan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4695599" y="5171804"/>
              <a:ext cx="21104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Forro de plástico</a:t>
              </a: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5228778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2586881" y="6026949"/>
            <a:ext cx="6258716" cy="400110"/>
            <a:chOff x="1280592" y="5837202"/>
            <a:chExt cx="6258716" cy="400110"/>
          </a:xfrm>
        </p:grpSpPr>
        <p:sp>
          <p:nvSpPr>
            <p:cNvPr id="82" name="81 Rectángulo"/>
            <p:cNvSpPr/>
            <p:nvPr/>
          </p:nvSpPr>
          <p:spPr>
            <a:xfrm>
              <a:off x="1280592" y="5837202"/>
              <a:ext cx="11773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 err="1">
                  <a:solidFill>
                    <a:schemeClr val="tx2">
                      <a:lumMod val="75000"/>
                    </a:schemeClr>
                  </a:solidFill>
                </a:rPr>
                <a:t>Flexiforte</a:t>
              </a:r>
              <a:endParaRPr lang="es-PE" sz="20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4695599" y="5837202"/>
              <a:ext cx="2843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2000" b="1" i="1" dirty="0">
                  <a:solidFill>
                    <a:schemeClr val="tx2">
                      <a:lumMod val="75000"/>
                    </a:schemeClr>
                  </a:solidFill>
                </a:rPr>
                <a:t>Polipropileno reforzado</a:t>
              </a:r>
            </a:p>
          </p:txBody>
        </p: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487" y="5894956"/>
              <a:ext cx="282155" cy="28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0" name="99 CuadroTexto"/>
          <p:cNvSpPr txBox="1"/>
          <p:nvPr/>
        </p:nvSpPr>
        <p:spPr>
          <a:xfrm>
            <a:off x="2010586" y="1111991"/>
            <a:ext cx="298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Evitar el uso de marcas </a:t>
            </a:r>
          </a:p>
        </p:txBody>
      </p:sp>
      <p:sp>
        <p:nvSpPr>
          <p:cNvPr id="34" name="24 CuadroTexto"/>
          <p:cNvSpPr txBox="1"/>
          <p:nvPr/>
        </p:nvSpPr>
        <p:spPr>
          <a:xfrm>
            <a:off x="30905" y="358420"/>
            <a:ext cx="1217880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sz="2600" b="1" dirty="0">
                <a:solidFill>
                  <a:srgbClr val="C00000"/>
                </a:solidFill>
              </a:rPr>
              <a:t>4. Consideraciones en la descripción</a:t>
            </a:r>
          </a:p>
        </p:txBody>
      </p:sp>
      <p:pic>
        <p:nvPicPr>
          <p:cNvPr id="4098" name="Picture 2" descr="Vector de stock (libre de regalías) sobre Yes No Check Mark6455032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9" b="61178"/>
          <a:stretch/>
        </p:blipFill>
        <p:spPr bwMode="auto">
          <a:xfrm>
            <a:off x="6855434" y="1378180"/>
            <a:ext cx="601178" cy="5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Vector de stock (libre de regalías) sobre Yes No Check Mark6455032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2" b="61178"/>
          <a:stretch/>
        </p:blipFill>
        <p:spPr bwMode="auto">
          <a:xfrm>
            <a:off x="2936322" y="1470861"/>
            <a:ext cx="512360" cy="4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ector recto 11">
            <a:extLst>
              <a:ext uri="{FF2B5EF4-FFF2-40B4-BE49-F238E27FC236}">
                <a16:creationId xmlns:a16="http://schemas.microsoft.com/office/drawing/2014/main" id="{2EA6AA88-A352-F84E-A2FF-5B55BFA7A835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31505" y="978762"/>
            <a:ext cx="316835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r>
              <a:rPr lang="es-MX" altLang="es-ES" sz="2000" i="1" dirty="0"/>
              <a:t>Fue creado en 1960 por la 11° Conferencia General de Pesas y Medidas (CGPM).</a:t>
            </a:r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  <a:p>
            <a:pPr algn="ctr"/>
            <a:endParaRPr lang="es-MX" altLang="es-ES" sz="2000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044157" y="-118073"/>
            <a:ext cx="4729429" cy="35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888804" y="2044909"/>
            <a:ext cx="4896544" cy="31700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ES" sz="2000" dirty="0"/>
              <a:t>Normas Ortográficas:</a:t>
            </a:r>
          </a:p>
          <a:p>
            <a:pPr lvl="1"/>
            <a:r>
              <a:rPr lang="es-MX" altLang="es-ES" sz="2000" dirty="0"/>
              <a:t>No pluralizar</a:t>
            </a:r>
          </a:p>
          <a:p>
            <a:pPr lvl="1"/>
            <a:r>
              <a:rPr lang="es-MX" altLang="es-ES" sz="2000" dirty="0"/>
              <a:t>No colocar punto (“.”) al final del símbolo</a:t>
            </a:r>
          </a:p>
          <a:p>
            <a:pPr lvl="1"/>
            <a:endParaRPr lang="es-MX" altLang="es-ES" sz="2000" dirty="0"/>
          </a:p>
          <a:p>
            <a:pPr lvl="1"/>
            <a:endParaRPr lang="es-MX" alt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ES" sz="2000" dirty="0"/>
              <a:t>Símbolos establecidos</a:t>
            </a:r>
          </a:p>
          <a:p>
            <a:pPr marL="450850"/>
            <a:r>
              <a:rPr lang="es-MX" altLang="es-ES" sz="2000" dirty="0"/>
              <a:t>Por ejemplo para kilogramo no debe expresarse como Kg ya que puede identificarse como Kelvin gramo, por ello debe ser kg (ambas minúsculas).</a:t>
            </a:r>
            <a:endParaRPr lang="es-ES" altLang="es-ES" sz="2000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428D7CA-30EF-6B43-89D6-BDAE58877B55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Sistema Internacional de Unidades (SI)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0631DB9-8117-455D-880D-85B1D80B2C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38232" y="3599481"/>
            <a:ext cx="1992573" cy="1491134"/>
          </a:xfrm>
          <a:prstGeom prst="rect">
            <a:avLst/>
          </a:prstGeom>
          <a:noFill/>
        </p:spPr>
      </p:pic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1733EC12-2BDC-554F-BC5A-48BC3AA4CB09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7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Conector recto 11">
            <a:extLst>
              <a:ext uri="{FF2B5EF4-FFF2-40B4-BE49-F238E27FC236}">
                <a16:creationId xmlns:a16="http://schemas.microsoft.com/office/drawing/2014/main" id="{EE8093E1-AB49-D744-B6AA-FCCDDF06F16F}"/>
              </a:ext>
            </a:extLst>
          </p:cNvPr>
          <p:cNvCxnSpPr/>
          <p:nvPr/>
        </p:nvCxnSpPr>
        <p:spPr>
          <a:xfrm>
            <a:off x="6344" y="988538"/>
            <a:ext cx="121793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70119" y="3548158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2874375" y="3548158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5178631" y="3548158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7482887" y="3548158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570119" y="5126383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874375" y="5126383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5178631" y="5126383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7482887" y="5126383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570119" y="1963982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2874375" y="1963982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5178631" y="1963982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7482887" y="1963982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7482887" y="367904"/>
            <a:ext cx="2160240" cy="1428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7890654" y="524801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A</a:t>
            </a:r>
            <a:endParaRPr lang="en-US" sz="60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482887" y="136363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Amperio</a:t>
            </a:r>
            <a:endParaRPr lang="en-US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563007" y="844190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AMP</a:t>
            </a:r>
            <a:endParaRPr lang="en-US" sz="2000" dirty="0"/>
          </a:p>
        </p:txBody>
      </p:sp>
      <p:grpSp>
        <p:nvGrpSpPr>
          <p:cNvPr id="31" name="30 Grupo"/>
          <p:cNvGrpSpPr/>
          <p:nvPr/>
        </p:nvGrpSpPr>
        <p:grpSpPr>
          <a:xfrm>
            <a:off x="8749721" y="887756"/>
            <a:ext cx="312979" cy="312979"/>
            <a:chOff x="3608379" y="-1299997"/>
            <a:chExt cx="312979" cy="312979"/>
          </a:xfrm>
        </p:grpSpPr>
        <p:cxnSp>
          <p:nvCxnSpPr>
            <p:cNvPr id="28" name="27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CuadroTexto"/>
          <p:cNvSpPr txBox="1"/>
          <p:nvPr/>
        </p:nvSpPr>
        <p:spPr>
          <a:xfrm>
            <a:off x="689855" y="1986412"/>
            <a:ext cx="1132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cm</a:t>
            </a:r>
            <a:endParaRPr lang="en-US" sz="60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0119" y="29240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Centímetro</a:t>
            </a:r>
            <a:endParaRPr lang="en-US" sz="16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972875" y="2188535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CM</a:t>
            </a:r>
            <a:endParaRPr lang="en-US" sz="20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2086651" y="2232101"/>
            <a:ext cx="312979" cy="312979"/>
            <a:chOff x="3608379" y="-1299997"/>
            <a:chExt cx="312979" cy="312979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CuadroTexto"/>
          <p:cNvSpPr txBox="1"/>
          <p:nvPr/>
        </p:nvSpPr>
        <p:spPr>
          <a:xfrm>
            <a:off x="1952103" y="2548575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cm.</a:t>
            </a:r>
            <a:endParaRPr lang="en-US" sz="2000" dirty="0"/>
          </a:p>
        </p:txBody>
      </p:sp>
      <p:grpSp>
        <p:nvGrpSpPr>
          <p:cNvPr id="39" name="38 Grupo"/>
          <p:cNvGrpSpPr/>
          <p:nvPr/>
        </p:nvGrpSpPr>
        <p:grpSpPr>
          <a:xfrm>
            <a:off x="2082288" y="2595637"/>
            <a:ext cx="312979" cy="312979"/>
            <a:chOff x="3608379" y="-1299997"/>
            <a:chExt cx="312979" cy="312979"/>
          </a:xfrm>
        </p:grpSpPr>
        <p:cxnSp>
          <p:nvCxnSpPr>
            <p:cNvPr id="40" name="3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41 CuadroTexto"/>
          <p:cNvSpPr txBox="1"/>
          <p:nvPr/>
        </p:nvSpPr>
        <p:spPr>
          <a:xfrm>
            <a:off x="3380434" y="1914404"/>
            <a:ext cx="550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000" b="1" dirty="0"/>
              <a:t>g</a:t>
            </a:r>
            <a:endParaRPr lang="en-US" sz="60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874375" y="29240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Gramo</a:t>
            </a:r>
            <a:endParaRPr lang="en-US" sz="16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178403" y="218853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Gr</a:t>
            </a:r>
            <a:endParaRPr lang="en-US" sz="2000" dirty="0"/>
          </a:p>
        </p:txBody>
      </p:sp>
      <p:grpSp>
        <p:nvGrpSpPr>
          <p:cNvPr id="45" name="44 Grupo"/>
          <p:cNvGrpSpPr/>
          <p:nvPr/>
        </p:nvGrpSpPr>
        <p:grpSpPr>
          <a:xfrm>
            <a:off x="4240083" y="2232101"/>
            <a:ext cx="312979" cy="312979"/>
            <a:chOff x="3608379" y="-1299997"/>
            <a:chExt cx="312979" cy="312979"/>
          </a:xfrm>
        </p:grpSpPr>
        <p:cxnSp>
          <p:nvCxnSpPr>
            <p:cNvPr id="46" name="4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47 CuadroTexto"/>
          <p:cNvSpPr txBox="1"/>
          <p:nvPr/>
        </p:nvSpPr>
        <p:spPr>
          <a:xfrm>
            <a:off x="4170519" y="2548575"/>
            <a:ext cx="43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gr.</a:t>
            </a:r>
            <a:endParaRPr lang="en-US" sz="2000" dirty="0"/>
          </a:p>
        </p:txBody>
      </p:sp>
      <p:grpSp>
        <p:nvGrpSpPr>
          <p:cNvPr id="49" name="48 Grupo"/>
          <p:cNvGrpSpPr/>
          <p:nvPr/>
        </p:nvGrpSpPr>
        <p:grpSpPr>
          <a:xfrm>
            <a:off x="4235720" y="2595637"/>
            <a:ext cx="312979" cy="312979"/>
            <a:chOff x="3608379" y="-1299997"/>
            <a:chExt cx="312979" cy="312979"/>
          </a:xfrm>
        </p:grpSpPr>
        <p:cxnSp>
          <p:nvCxnSpPr>
            <p:cNvPr id="50" name="4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5514391" y="203696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kg</a:t>
            </a:r>
            <a:endParaRPr lang="en-US" sz="6000" b="1" dirty="0"/>
          </a:p>
        </p:txBody>
      </p:sp>
      <p:sp>
        <p:nvSpPr>
          <p:cNvPr id="53" name="52 CuadroTexto"/>
          <p:cNvSpPr txBox="1"/>
          <p:nvPr/>
        </p:nvSpPr>
        <p:spPr>
          <a:xfrm>
            <a:off x="5187665" y="2974565"/>
            <a:ext cx="166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Kilo gramo</a:t>
            </a:r>
            <a:endParaRPr lang="en-US" sz="16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6654627" y="2116527"/>
            <a:ext cx="469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KG</a:t>
            </a:r>
            <a:endParaRPr lang="en-US" sz="2000" dirty="0"/>
          </a:p>
        </p:txBody>
      </p:sp>
      <p:grpSp>
        <p:nvGrpSpPr>
          <p:cNvPr id="55" name="54 Grupo"/>
          <p:cNvGrpSpPr/>
          <p:nvPr/>
        </p:nvGrpSpPr>
        <p:grpSpPr>
          <a:xfrm>
            <a:off x="6732945" y="2160093"/>
            <a:ext cx="312979" cy="312979"/>
            <a:chOff x="3608379" y="-1299997"/>
            <a:chExt cx="312979" cy="312979"/>
          </a:xfrm>
        </p:grpSpPr>
        <p:cxnSp>
          <p:nvCxnSpPr>
            <p:cNvPr id="56" name="5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57 CuadroTexto"/>
          <p:cNvSpPr txBox="1"/>
          <p:nvPr/>
        </p:nvSpPr>
        <p:spPr>
          <a:xfrm>
            <a:off x="6660914" y="2476567"/>
            <a:ext cx="437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Kg</a:t>
            </a:r>
            <a:endParaRPr lang="en-US" sz="2000" dirty="0"/>
          </a:p>
        </p:txBody>
      </p:sp>
      <p:grpSp>
        <p:nvGrpSpPr>
          <p:cNvPr id="59" name="58 Grupo"/>
          <p:cNvGrpSpPr/>
          <p:nvPr/>
        </p:nvGrpSpPr>
        <p:grpSpPr>
          <a:xfrm>
            <a:off x="6728582" y="2523629"/>
            <a:ext cx="312979" cy="312979"/>
            <a:chOff x="3608379" y="-1299997"/>
            <a:chExt cx="312979" cy="312979"/>
          </a:xfrm>
        </p:grpSpPr>
        <p:cxnSp>
          <p:nvCxnSpPr>
            <p:cNvPr id="60" name="5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61 CuadroTexto"/>
          <p:cNvSpPr txBox="1"/>
          <p:nvPr/>
        </p:nvSpPr>
        <p:spPr>
          <a:xfrm>
            <a:off x="6631317" y="2868545"/>
            <a:ext cx="502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Kg.</a:t>
            </a:r>
            <a:endParaRPr lang="en-US" sz="2000" dirty="0"/>
          </a:p>
        </p:txBody>
      </p:sp>
      <p:grpSp>
        <p:nvGrpSpPr>
          <p:cNvPr id="63" name="62 Grupo"/>
          <p:cNvGrpSpPr/>
          <p:nvPr/>
        </p:nvGrpSpPr>
        <p:grpSpPr>
          <a:xfrm>
            <a:off x="6725857" y="2912111"/>
            <a:ext cx="312979" cy="312979"/>
            <a:chOff x="3608379" y="-1299997"/>
            <a:chExt cx="312979" cy="312979"/>
          </a:xfrm>
        </p:grpSpPr>
        <p:cxnSp>
          <p:nvCxnSpPr>
            <p:cNvPr id="64" name="63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7818647" y="1986412"/>
            <a:ext cx="787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lb</a:t>
            </a:r>
            <a:endParaRPr lang="en-US" sz="60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7506921" y="29240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Libra</a:t>
            </a:r>
            <a:endParaRPr lang="en-US" sz="16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8716884" y="2332551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Lb</a:t>
            </a:r>
            <a:endParaRPr lang="en-US" sz="2000" dirty="0"/>
          </a:p>
        </p:txBody>
      </p:sp>
      <p:grpSp>
        <p:nvGrpSpPr>
          <p:cNvPr id="69" name="68 Grupo"/>
          <p:cNvGrpSpPr/>
          <p:nvPr/>
        </p:nvGrpSpPr>
        <p:grpSpPr>
          <a:xfrm>
            <a:off x="8773755" y="2376117"/>
            <a:ext cx="312979" cy="312979"/>
            <a:chOff x="3608379" y="-1299997"/>
            <a:chExt cx="312979" cy="312979"/>
          </a:xfrm>
        </p:grpSpPr>
        <p:cxnSp>
          <p:nvCxnSpPr>
            <p:cNvPr id="70" name="6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71 CuadroTexto"/>
          <p:cNvSpPr txBox="1"/>
          <p:nvPr/>
        </p:nvSpPr>
        <p:spPr>
          <a:xfrm>
            <a:off x="1050159" y="362308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L</a:t>
            </a:r>
            <a:endParaRPr lang="en-US" sz="60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570119" y="455648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Litro</a:t>
            </a:r>
            <a:endParaRPr lang="en-US" sz="16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2056199" y="3821013"/>
            <a:ext cx="373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err="1"/>
              <a:t>Lt</a:t>
            </a:r>
            <a:endParaRPr lang="en-US" sz="2000" dirty="0"/>
          </a:p>
        </p:txBody>
      </p:sp>
      <p:grpSp>
        <p:nvGrpSpPr>
          <p:cNvPr id="75" name="74 Grupo"/>
          <p:cNvGrpSpPr/>
          <p:nvPr/>
        </p:nvGrpSpPr>
        <p:grpSpPr>
          <a:xfrm>
            <a:off x="2086651" y="3864579"/>
            <a:ext cx="312979" cy="312979"/>
            <a:chOff x="3608379" y="-1299997"/>
            <a:chExt cx="312979" cy="312979"/>
          </a:xfrm>
        </p:grpSpPr>
        <p:cxnSp>
          <p:nvCxnSpPr>
            <p:cNvPr id="76" name="7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77 CuadroTexto"/>
          <p:cNvSpPr txBox="1"/>
          <p:nvPr/>
        </p:nvSpPr>
        <p:spPr>
          <a:xfrm>
            <a:off x="2068320" y="418105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err="1"/>
              <a:t>lt</a:t>
            </a:r>
            <a:endParaRPr lang="en-US" sz="2000" dirty="0"/>
          </a:p>
        </p:txBody>
      </p:sp>
      <p:grpSp>
        <p:nvGrpSpPr>
          <p:cNvPr id="79" name="78 Grupo"/>
          <p:cNvGrpSpPr/>
          <p:nvPr/>
        </p:nvGrpSpPr>
        <p:grpSpPr>
          <a:xfrm>
            <a:off x="2082288" y="4228115"/>
            <a:ext cx="312979" cy="312979"/>
            <a:chOff x="3608379" y="-1299997"/>
            <a:chExt cx="312979" cy="312979"/>
          </a:xfrm>
        </p:grpSpPr>
        <p:cxnSp>
          <p:nvCxnSpPr>
            <p:cNvPr id="80" name="7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3201101" y="3633671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m</a:t>
            </a:r>
            <a:endParaRPr lang="en-US" sz="60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2874375" y="4567077"/>
            <a:ext cx="166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Metro</a:t>
            </a:r>
            <a:endParaRPr lang="en-US" sz="16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4298665" y="37090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Mt.</a:t>
            </a:r>
            <a:endParaRPr lang="en-US" sz="2000" dirty="0"/>
          </a:p>
        </p:txBody>
      </p:sp>
      <p:grpSp>
        <p:nvGrpSpPr>
          <p:cNvPr id="85" name="84 Grupo"/>
          <p:cNvGrpSpPr/>
          <p:nvPr/>
        </p:nvGrpSpPr>
        <p:grpSpPr>
          <a:xfrm>
            <a:off x="4419655" y="3752605"/>
            <a:ext cx="312979" cy="312979"/>
            <a:chOff x="3608379" y="-1299997"/>
            <a:chExt cx="312979" cy="312979"/>
          </a:xfrm>
        </p:grpSpPr>
        <p:cxnSp>
          <p:nvCxnSpPr>
            <p:cNvPr id="86" name="8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CuadroTexto"/>
          <p:cNvSpPr txBox="1"/>
          <p:nvPr/>
        </p:nvSpPr>
        <p:spPr>
          <a:xfrm>
            <a:off x="4276290" y="4069079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err="1"/>
              <a:t>Mtr</a:t>
            </a:r>
            <a:endParaRPr lang="en-US" sz="2000" dirty="0"/>
          </a:p>
        </p:txBody>
      </p:sp>
      <p:grpSp>
        <p:nvGrpSpPr>
          <p:cNvPr id="89" name="88 Grupo"/>
          <p:cNvGrpSpPr/>
          <p:nvPr/>
        </p:nvGrpSpPr>
        <p:grpSpPr>
          <a:xfrm>
            <a:off x="4415292" y="4116141"/>
            <a:ext cx="312979" cy="312979"/>
            <a:chOff x="3608379" y="-1299997"/>
            <a:chExt cx="312979" cy="312979"/>
          </a:xfrm>
        </p:grpSpPr>
        <p:cxnSp>
          <p:nvCxnSpPr>
            <p:cNvPr id="90" name="8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91 CuadroTexto"/>
          <p:cNvSpPr txBox="1"/>
          <p:nvPr/>
        </p:nvSpPr>
        <p:spPr>
          <a:xfrm>
            <a:off x="4366919" y="4461057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</a:t>
            </a:r>
            <a:endParaRPr lang="en-US" sz="2000" dirty="0"/>
          </a:p>
        </p:txBody>
      </p:sp>
      <p:grpSp>
        <p:nvGrpSpPr>
          <p:cNvPr id="93" name="92 Grupo"/>
          <p:cNvGrpSpPr/>
          <p:nvPr/>
        </p:nvGrpSpPr>
        <p:grpSpPr>
          <a:xfrm>
            <a:off x="4412567" y="4504623"/>
            <a:ext cx="312979" cy="312979"/>
            <a:chOff x="3608379" y="-1299997"/>
            <a:chExt cx="312979" cy="312979"/>
          </a:xfrm>
        </p:grpSpPr>
        <p:cxnSp>
          <p:nvCxnSpPr>
            <p:cNvPr id="94" name="93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95 CuadroTexto"/>
          <p:cNvSpPr txBox="1"/>
          <p:nvPr/>
        </p:nvSpPr>
        <p:spPr>
          <a:xfrm>
            <a:off x="5310876" y="3623079"/>
            <a:ext cx="1135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 err="1"/>
              <a:t>mL</a:t>
            </a:r>
            <a:endParaRPr lang="en-US" sz="6000" b="1" dirty="0"/>
          </a:p>
        </p:txBody>
      </p:sp>
      <p:sp>
        <p:nvSpPr>
          <p:cNvPr id="97" name="96 CuadroTexto"/>
          <p:cNvSpPr txBox="1"/>
          <p:nvPr/>
        </p:nvSpPr>
        <p:spPr>
          <a:xfrm>
            <a:off x="5191140" y="455648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Mililitro</a:t>
            </a:r>
            <a:endParaRPr lang="en-US" sz="16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6608323" y="382101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ML</a:t>
            </a:r>
            <a:endParaRPr lang="en-US" sz="2000" dirty="0"/>
          </a:p>
        </p:txBody>
      </p:sp>
      <p:grpSp>
        <p:nvGrpSpPr>
          <p:cNvPr id="99" name="98 Grupo"/>
          <p:cNvGrpSpPr/>
          <p:nvPr/>
        </p:nvGrpSpPr>
        <p:grpSpPr>
          <a:xfrm>
            <a:off x="6707672" y="3864578"/>
            <a:ext cx="312979" cy="312979"/>
            <a:chOff x="3608379" y="-1299997"/>
            <a:chExt cx="312979" cy="312979"/>
          </a:xfrm>
        </p:grpSpPr>
        <p:cxnSp>
          <p:nvCxnSpPr>
            <p:cNvPr id="100" name="9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101 CuadroTexto"/>
          <p:cNvSpPr txBox="1"/>
          <p:nvPr/>
        </p:nvSpPr>
        <p:spPr>
          <a:xfrm>
            <a:off x="6590756" y="4181052"/>
            <a:ext cx="527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Ml.</a:t>
            </a:r>
            <a:endParaRPr lang="en-US" sz="2000" dirty="0"/>
          </a:p>
        </p:txBody>
      </p:sp>
      <p:grpSp>
        <p:nvGrpSpPr>
          <p:cNvPr id="103" name="102 Grupo"/>
          <p:cNvGrpSpPr/>
          <p:nvPr/>
        </p:nvGrpSpPr>
        <p:grpSpPr>
          <a:xfrm>
            <a:off x="6703309" y="4228114"/>
            <a:ext cx="312979" cy="312979"/>
            <a:chOff x="3608379" y="-1299997"/>
            <a:chExt cx="312979" cy="312979"/>
          </a:xfrm>
        </p:grpSpPr>
        <p:cxnSp>
          <p:nvCxnSpPr>
            <p:cNvPr id="104" name="103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105 CuadroTexto"/>
          <p:cNvSpPr txBox="1"/>
          <p:nvPr/>
        </p:nvSpPr>
        <p:spPr>
          <a:xfrm>
            <a:off x="7613073" y="3713477"/>
            <a:ext cx="1309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400" b="1" dirty="0"/>
              <a:t>mm</a:t>
            </a:r>
            <a:endParaRPr lang="en-US" sz="5400" b="1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7482887" y="456707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err="1"/>
              <a:t>Milimetro</a:t>
            </a:r>
            <a:endParaRPr lang="en-US" sz="1600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8843963" y="3831604"/>
            <a:ext cx="62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MM</a:t>
            </a:r>
            <a:endParaRPr lang="en-US" sz="2000" dirty="0"/>
          </a:p>
        </p:txBody>
      </p:sp>
      <p:grpSp>
        <p:nvGrpSpPr>
          <p:cNvPr id="109" name="108 Grupo"/>
          <p:cNvGrpSpPr/>
          <p:nvPr/>
        </p:nvGrpSpPr>
        <p:grpSpPr>
          <a:xfrm>
            <a:off x="8999419" y="3875170"/>
            <a:ext cx="312979" cy="312979"/>
            <a:chOff x="3608379" y="-1299997"/>
            <a:chExt cx="312979" cy="312979"/>
          </a:xfrm>
        </p:grpSpPr>
        <p:cxnSp>
          <p:nvCxnSpPr>
            <p:cNvPr id="110" name="10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111 CuadroTexto"/>
          <p:cNvSpPr txBox="1"/>
          <p:nvPr/>
        </p:nvSpPr>
        <p:spPr>
          <a:xfrm>
            <a:off x="8841627" y="4191644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Mm</a:t>
            </a:r>
            <a:endParaRPr lang="en-US" sz="2000" dirty="0"/>
          </a:p>
        </p:txBody>
      </p:sp>
      <p:grpSp>
        <p:nvGrpSpPr>
          <p:cNvPr id="113" name="112 Grupo"/>
          <p:cNvGrpSpPr/>
          <p:nvPr/>
        </p:nvGrpSpPr>
        <p:grpSpPr>
          <a:xfrm>
            <a:off x="8995056" y="4238706"/>
            <a:ext cx="312979" cy="312979"/>
            <a:chOff x="3608379" y="-1299997"/>
            <a:chExt cx="312979" cy="312979"/>
          </a:xfrm>
        </p:grpSpPr>
        <p:cxnSp>
          <p:nvCxnSpPr>
            <p:cNvPr id="114" name="113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115 CuadroTexto"/>
          <p:cNvSpPr txBox="1"/>
          <p:nvPr/>
        </p:nvSpPr>
        <p:spPr>
          <a:xfrm>
            <a:off x="938394" y="5212872"/>
            <a:ext cx="694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ft</a:t>
            </a:r>
            <a:endParaRPr lang="en-US" sz="6000" b="1" dirty="0"/>
          </a:p>
        </p:txBody>
      </p:sp>
      <p:sp>
        <p:nvSpPr>
          <p:cNvPr id="117" name="116 CuadroTexto"/>
          <p:cNvSpPr txBox="1"/>
          <p:nvPr/>
        </p:nvSpPr>
        <p:spPr>
          <a:xfrm>
            <a:off x="569219" y="61253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Pie</a:t>
            </a:r>
            <a:endParaRPr lang="en-US" sz="1600" dirty="0"/>
          </a:p>
        </p:txBody>
      </p:sp>
      <p:sp>
        <p:nvSpPr>
          <p:cNvPr id="118" name="117 CuadroTexto"/>
          <p:cNvSpPr txBox="1"/>
          <p:nvPr/>
        </p:nvSpPr>
        <p:spPr>
          <a:xfrm>
            <a:off x="1739908" y="5554617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Pie</a:t>
            </a:r>
            <a:endParaRPr lang="en-US" sz="2000" dirty="0"/>
          </a:p>
        </p:txBody>
      </p:sp>
      <p:grpSp>
        <p:nvGrpSpPr>
          <p:cNvPr id="119" name="118 Grupo"/>
          <p:cNvGrpSpPr/>
          <p:nvPr/>
        </p:nvGrpSpPr>
        <p:grpSpPr>
          <a:xfrm>
            <a:off x="1836053" y="5598183"/>
            <a:ext cx="312979" cy="312979"/>
            <a:chOff x="3608379" y="-1299997"/>
            <a:chExt cx="312979" cy="312979"/>
          </a:xfrm>
        </p:grpSpPr>
        <p:cxnSp>
          <p:nvCxnSpPr>
            <p:cNvPr id="120" name="119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121 CuadroTexto"/>
          <p:cNvSpPr txBox="1"/>
          <p:nvPr/>
        </p:nvSpPr>
        <p:spPr>
          <a:xfrm>
            <a:off x="3231063" y="5205321"/>
            <a:ext cx="881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W</a:t>
            </a:r>
            <a:endParaRPr lang="en-US" sz="6000" b="1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2861888" y="613852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Vatio</a:t>
            </a:r>
            <a:endParaRPr lang="en-US" sz="1600" dirty="0"/>
          </a:p>
        </p:txBody>
      </p:sp>
      <p:sp>
        <p:nvSpPr>
          <p:cNvPr id="124" name="123 CuadroTexto"/>
          <p:cNvSpPr txBox="1"/>
          <p:nvPr/>
        </p:nvSpPr>
        <p:spPr>
          <a:xfrm>
            <a:off x="4074988" y="5547066"/>
            <a:ext cx="69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Watt</a:t>
            </a:r>
            <a:endParaRPr lang="en-US" sz="2000" dirty="0"/>
          </a:p>
        </p:txBody>
      </p:sp>
      <p:grpSp>
        <p:nvGrpSpPr>
          <p:cNvPr id="125" name="124 Grupo"/>
          <p:cNvGrpSpPr/>
          <p:nvPr/>
        </p:nvGrpSpPr>
        <p:grpSpPr>
          <a:xfrm>
            <a:off x="4265452" y="5590632"/>
            <a:ext cx="312979" cy="312979"/>
            <a:chOff x="3608379" y="-1299997"/>
            <a:chExt cx="312979" cy="312979"/>
          </a:xfrm>
        </p:grpSpPr>
        <p:cxnSp>
          <p:nvCxnSpPr>
            <p:cNvPr id="126" name="125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127 CuadroTexto"/>
          <p:cNvSpPr txBox="1"/>
          <p:nvPr/>
        </p:nvSpPr>
        <p:spPr>
          <a:xfrm>
            <a:off x="5546825" y="5192117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V</a:t>
            </a:r>
            <a:endParaRPr lang="en-US" sz="6000" b="1" dirty="0"/>
          </a:p>
        </p:txBody>
      </p:sp>
      <p:sp>
        <p:nvSpPr>
          <p:cNvPr id="129" name="128 CuadroTexto"/>
          <p:cNvSpPr txBox="1"/>
          <p:nvPr/>
        </p:nvSpPr>
        <p:spPr>
          <a:xfrm>
            <a:off x="5177650" y="61253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Voltio</a:t>
            </a:r>
            <a:endParaRPr lang="en-US" sz="1600" dirty="0"/>
          </a:p>
        </p:txBody>
      </p:sp>
      <p:sp>
        <p:nvSpPr>
          <p:cNvPr id="130" name="129 CuadroTexto"/>
          <p:cNvSpPr txBox="1"/>
          <p:nvPr/>
        </p:nvSpPr>
        <p:spPr>
          <a:xfrm>
            <a:off x="6480839" y="5533862"/>
            <a:ext cx="51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err="1"/>
              <a:t>Vol</a:t>
            </a:r>
            <a:endParaRPr lang="en-US" sz="2000" dirty="0"/>
          </a:p>
        </p:txBody>
      </p:sp>
      <p:grpSp>
        <p:nvGrpSpPr>
          <p:cNvPr id="131" name="130 Grupo"/>
          <p:cNvGrpSpPr/>
          <p:nvPr/>
        </p:nvGrpSpPr>
        <p:grpSpPr>
          <a:xfrm>
            <a:off x="6581214" y="5577428"/>
            <a:ext cx="312979" cy="312979"/>
            <a:chOff x="3608379" y="-1299997"/>
            <a:chExt cx="312979" cy="312979"/>
          </a:xfrm>
        </p:grpSpPr>
        <p:cxnSp>
          <p:nvCxnSpPr>
            <p:cNvPr id="132" name="131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133 CuadroTexto"/>
          <p:cNvSpPr txBox="1"/>
          <p:nvPr/>
        </p:nvSpPr>
        <p:spPr>
          <a:xfrm>
            <a:off x="7753557" y="5146957"/>
            <a:ext cx="953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6000" b="1" dirty="0"/>
              <a:t>yd</a:t>
            </a:r>
            <a:endParaRPr lang="en-US" sz="6000" b="1" dirty="0"/>
          </a:p>
        </p:txBody>
      </p:sp>
      <p:sp>
        <p:nvSpPr>
          <p:cNvPr id="135" name="134 CuadroTexto"/>
          <p:cNvSpPr txBox="1"/>
          <p:nvPr/>
        </p:nvSpPr>
        <p:spPr>
          <a:xfrm>
            <a:off x="7488906" y="6170461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Yarda</a:t>
            </a:r>
            <a:endParaRPr lang="en-US" sz="1600" dirty="0"/>
          </a:p>
        </p:txBody>
      </p:sp>
      <p:sp>
        <p:nvSpPr>
          <p:cNvPr id="136" name="135 CuadroTexto"/>
          <p:cNvSpPr txBox="1"/>
          <p:nvPr/>
        </p:nvSpPr>
        <p:spPr>
          <a:xfrm>
            <a:off x="8796417" y="5579004"/>
            <a:ext cx="6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/>
              <a:t>YDA</a:t>
            </a:r>
            <a:endParaRPr lang="en-US" sz="2000" dirty="0"/>
          </a:p>
        </p:txBody>
      </p:sp>
      <p:grpSp>
        <p:nvGrpSpPr>
          <p:cNvPr id="137" name="136 Grupo"/>
          <p:cNvGrpSpPr/>
          <p:nvPr/>
        </p:nvGrpSpPr>
        <p:grpSpPr>
          <a:xfrm>
            <a:off x="8945972" y="5622570"/>
            <a:ext cx="312979" cy="312979"/>
            <a:chOff x="3608379" y="-1299997"/>
            <a:chExt cx="312979" cy="312979"/>
          </a:xfrm>
        </p:grpSpPr>
        <p:cxnSp>
          <p:nvCxnSpPr>
            <p:cNvPr id="138" name="137 Conector recto"/>
            <p:cNvCxnSpPr/>
            <p:nvPr/>
          </p:nvCxnSpPr>
          <p:spPr>
            <a:xfrm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 flipV="1">
              <a:off x="3608379" y="-1299997"/>
              <a:ext cx="312979" cy="312979"/>
            </a:xfrm>
            <a:prstGeom prst="line">
              <a:avLst/>
            </a:prstGeom>
            <a:ln w="12700">
              <a:solidFill>
                <a:srgbClr val="EF4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1 Título">
            <a:extLst>
              <a:ext uri="{FF2B5EF4-FFF2-40B4-BE49-F238E27FC236}">
                <a16:creationId xmlns:a16="http://schemas.microsoft.com/office/drawing/2014/main" id="{950CCA62-DB0F-FA44-89AA-0B6A0536D56E}"/>
              </a:ext>
            </a:extLst>
          </p:cNvPr>
          <p:cNvSpPr txBox="1">
            <a:spLocks/>
          </p:cNvSpPr>
          <p:nvPr/>
        </p:nvSpPr>
        <p:spPr>
          <a:xfrm>
            <a:off x="0" y="252000"/>
            <a:ext cx="12179314" cy="726589"/>
          </a:xfrm>
          <a:prstGeom prst="rect">
            <a:avLst/>
          </a:prstGeom>
        </p:spPr>
        <p:txBody>
          <a:bodyPr anchor="ctr"/>
          <a:lstStyle>
            <a:defPPr>
              <a:defRPr lang="es-PE"/>
            </a:defPPr>
            <a:lvl1pPr algn="ctr" defTabSz="686440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600" dirty="0">
                <a:solidFill>
                  <a:srgbClr val="C00000"/>
                </a:solidFill>
                <a:latin typeface="+mn-lt"/>
              </a:rPr>
              <a:t>Símbolos de Unidades de Medida</a:t>
            </a:r>
          </a:p>
        </p:txBody>
      </p:sp>
    </p:spTree>
    <p:extLst>
      <p:ext uri="{BB962C8B-B14F-4D97-AF65-F5344CB8AC3E}">
        <p14:creationId xmlns:p14="http://schemas.microsoft.com/office/powerpoint/2010/main" val="1183793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983</Words>
  <Application>Microsoft Office PowerPoint</Application>
  <PresentationFormat>Panorámica</PresentationFormat>
  <Paragraphs>211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Figueroa Cajamarca, Francisco Lorenzo</dc:creator>
  <cp:lastModifiedBy>Cosquillo Lavado, Sofia Gabriela</cp:lastModifiedBy>
  <cp:revision>249</cp:revision>
  <cp:lastPrinted>2018-07-02T22:54:48Z</cp:lastPrinted>
  <dcterms:created xsi:type="dcterms:W3CDTF">2016-04-11T20:10:07Z</dcterms:created>
  <dcterms:modified xsi:type="dcterms:W3CDTF">2024-03-21T01:11:09Z</dcterms:modified>
</cp:coreProperties>
</file>